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314" r:id="rId7"/>
    <p:sldId id="305" r:id="rId8"/>
    <p:sldId id="316" r:id="rId9"/>
    <p:sldId id="303" r:id="rId10"/>
    <p:sldId id="306" r:id="rId11"/>
    <p:sldId id="317" r:id="rId12"/>
    <p:sldId id="318" r:id="rId13"/>
    <p:sldId id="319" r:id="rId14"/>
    <p:sldId id="320" r:id="rId15"/>
    <p:sldId id="321" r:id="rId16"/>
    <p:sldId id="315" r:id="rId17"/>
    <p:sldId id="307" r:id="rId18"/>
  </p:sldIdLst>
  <p:sldSz cx="12192000" cy="6858000"/>
  <p:notesSz cx="6858000" cy="9144000"/>
  <p:embeddedFontLst>
    <p:embeddedFont>
      <p:font typeface="Exo 2" panose="020B0604020202020204" charset="0"/>
      <p:regular r:id="rId20"/>
      <p:bold r:id="rId21"/>
      <p:italic r:id="rId22"/>
      <p:boldItalic r:id="rId23"/>
    </p:embeddedFont>
    <p:embeddedFont>
      <p:font typeface="Exo 2 Medium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3" roundtripDataSignature="AMtx7mhoCPbYqS2i8W7N/okitofBgBCM2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DB20E8-F587-ACC5-E96E-8A8455657644}" name="Ekateryna Petrova" initials="EP" userId="S::petrova.ekateryna@apriorit.com::808bc0b3-3e0a-42fa-be81-c1e691a3b65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kateryna Petrova" initials="EP" lastIdx="63" clrIdx="0">
    <p:extLst>
      <p:ext uri="{19B8F6BF-5375-455C-9EA6-DF929625EA0E}">
        <p15:presenceInfo xmlns:p15="http://schemas.microsoft.com/office/powerpoint/2012/main" userId="S-1-5-21-124158533-2895148191-3113483641-12282" providerId="AD"/>
      </p:ext>
    </p:extLst>
  </p:cmAuthor>
  <p:cmAuthor id="2" name="Julia S" initials="JS" lastIdx="1" clrIdx="1">
    <p:extLst>
      <p:ext uri="{19B8F6BF-5375-455C-9EA6-DF929625EA0E}">
        <p15:presenceInfo xmlns:p15="http://schemas.microsoft.com/office/powerpoint/2012/main" userId="31fcafb050c480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203C42"/>
    <a:srgbClr val="2B666E"/>
    <a:srgbClr val="2B666D"/>
    <a:srgbClr val="2A666C"/>
    <a:srgbClr val="8CD1D8"/>
    <a:srgbClr val="30868F"/>
    <a:srgbClr val="05E0EB"/>
    <a:srgbClr val="E840E4"/>
    <a:srgbClr val="CD8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7DA1F-20F0-4C52-A4AE-6764F8E96D9F}" v="1" dt="2024-04-10T12:51:47.543"/>
  </p1510:revLst>
</p1510:revInfo>
</file>

<file path=ppt/tableStyles.xml><?xml version="1.0" encoding="utf-8"?>
<a:tblStyleLst xmlns:a="http://schemas.openxmlformats.org/drawingml/2006/main" def="{8F3DBF29-0829-4ECB-BAD0-AB98B2694E84}">
  <a:tblStyle styleId="{8F3DBF29-0829-4ECB-BAD0-AB98B2694E8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DF5E8"/>
          </a:solidFill>
        </a:fill>
      </a:tcStyle>
    </a:wholeTbl>
    <a:band1H>
      <a:tcTxStyle/>
      <a:tcStyle>
        <a:tcBdr/>
        <a:fill>
          <a:solidFill>
            <a:srgbClr val="DAEA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AEACD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DF5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DF5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69B732-E38A-4933-B523-3AA9F3B12E5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EF2E8"/>
          </a:solidFill>
        </a:fill>
      </a:tcStyle>
    </a:wholeTbl>
    <a:band1H>
      <a:tcTxStyle/>
      <a:tcStyle>
        <a:tcBdr/>
        <a:fill>
          <a:solidFill>
            <a:srgbClr val="FDE3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DE3CD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EF2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EF2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410D7B-20DB-43D4-99DB-D6A589295895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63" Type="http://customschemas.google.com/relationships/presentationmetadata" Target="meta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67" Type="http://schemas.openxmlformats.org/officeDocument/2006/relationships/theme" Target="theme/theme1.xml"/><Relationship Id="rId71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kateryna Petrova" userId="S::petrova.ekateryna@apriorit.com::808bc0b3-3e0a-42fa-be81-c1e691a3b654" providerId="AD" clId="Web-{040FFB67-1D0E-B57A-B60A-2E4CD3B60C71}"/>
    <pc:docChg chg="modSld">
      <pc:chgData name="Ekateryna Petrova" userId="S::petrova.ekateryna@apriorit.com::808bc0b3-3e0a-42fa-be81-c1e691a3b654" providerId="AD" clId="Web-{040FFB67-1D0E-B57A-B60A-2E4CD3B60C71}" dt="2024-02-21T14:16:57.613" v="1" actId="20577"/>
      <pc:docMkLst>
        <pc:docMk/>
      </pc:docMkLst>
      <pc:sldChg chg="modSp">
        <pc:chgData name="Ekateryna Petrova" userId="S::petrova.ekateryna@apriorit.com::808bc0b3-3e0a-42fa-be81-c1e691a3b654" providerId="AD" clId="Web-{040FFB67-1D0E-B57A-B60A-2E4CD3B60C71}" dt="2024-02-21T14:16:57.613" v="1" actId="20577"/>
        <pc:sldMkLst>
          <pc:docMk/>
          <pc:sldMk cId="0" sldId="256"/>
        </pc:sldMkLst>
        <pc:spChg chg="mod">
          <ac:chgData name="Ekateryna Petrova" userId="S::petrova.ekateryna@apriorit.com::808bc0b3-3e0a-42fa-be81-c1e691a3b654" providerId="AD" clId="Web-{040FFB67-1D0E-B57A-B60A-2E4CD3B60C71}" dt="2024-02-21T14:16:57.613" v="1" actId="20577"/>
          <ac:spMkLst>
            <pc:docMk/>
            <pc:sldMk cId="0" sldId="256"/>
            <ac:spMk id="6" creationId="{7A752A19-7B79-3A65-5EB8-410CC9885D60}"/>
          </ac:spMkLst>
        </pc:spChg>
      </pc:sldChg>
    </pc:docChg>
  </pc:docChgLst>
  <pc:docChgLst>
    <pc:chgData name="Olya Kolomoets" userId="S::olya.kolomoets@apriorit.com::cb3aefdb-bf85-4dec-9d6c-09daab9ef412" providerId="AD" clId="Web-{5F37DA1F-20F0-4C52-A4AE-6764F8E96D9F}"/>
    <pc:docChg chg="modSld">
      <pc:chgData name="Olya Kolomoets" userId="S::olya.kolomoets@apriorit.com::cb3aefdb-bf85-4dec-9d6c-09daab9ef412" providerId="AD" clId="Web-{5F37DA1F-20F0-4C52-A4AE-6764F8E96D9F}" dt="2024-04-10T12:51:47.543" v="0" actId="1076"/>
      <pc:docMkLst>
        <pc:docMk/>
      </pc:docMkLst>
      <pc:sldChg chg="modSp">
        <pc:chgData name="Olya Kolomoets" userId="S::olya.kolomoets@apriorit.com::cb3aefdb-bf85-4dec-9d6c-09daab9ef412" providerId="AD" clId="Web-{5F37DA1F-20F0-4C52-A4AE-6764F8E96D9F}" dt="2024-04-10T12:51:47.543" v="0" actId="1076"/>
        <pc:sldMkLst>
          <pc:docMk/>
          <pc:sldMk cId="1098876321" sldId="314"/>
        </pc:sldMkLst>
        <pc:picChg chg="mod">
          <ac:chgData name="Olya Kolomoets" userId="S::olya.kolomoets@apriorit.com::cb3aefdb-bf85-4dec-9d6c-09daab9ef412" providerId="AD" clId="Web-{5F37DA1F-20F0-4C52-A4AE-6764F8E96D9F}" dt="2024-04-10T12:51:47.543" v="0" actId="1076"/>
          <ac:picMkLst>
            <pc:docMk/>
            <pc:sldMk cId="1098876321" sldId="314"/>
            <ac:picMk id="2" creationId="{1EFA38C4-FE2B-94B0-F436-7A09C858C027}"/>
          </ac:picMkLst>
        </pc:picChg>
      </pc:sldChg>
    </pc:docChg>
  </pc:docChgLst>
  <pc:docChgLst>
    <pc:chgData name="Julia Sessa" userId="4dbf99d1-14a5-4c60-998e-214236169d1b" providerId="ADAL" clId="{01E2D6FA-23FE-409D-AF67-3255DF212BA4}"/>
    <pc:docChg chg="custSel modSld">
      <pc:chgData name="Julia Sessa" userId="4dbf99d1-14a5-4c60-998e-214236169d1b" providerId="ADAL" clId="{01E2D6FA-23FE-409D-AF67-3255DF212BA4}" dt="2024-02-07T12:24:38.750" v="0" actId="478"/>
      <pc:docMkLst>
        <pc:docMk/>
      </pc:docMkLst>
      <pc:sldChg chg="delSp mod">
        <pc:chgData name="Julia Sessa" userId="4dbf99d1-14a5-4c60-998e-214236169d1b" providerId="ADAL" clId="{01E2D6FA-23FE-409D-AF67-3255DF212BA4}" dt="2024-02-07T12:24:38.750" v="0" actId="478"/>
        <pc:sldMkLst>
          <pc:docMk/>
          <pc:sldMk cId="0" sldId="256"/>
        </pc:sldMkLst>
        <pc:picChg chg="del">
          <ac:chgData name="Julia Sessa" userId="4dbf99d1-14a5-4c60-998e-214236169d1b" providerId="ADAL" clId="{01E2D6FA-23FE-409D-AF67-3255DF212BA4}" dt="2024-02-07T12:24:38.750" v="0" actId="478"/>
          <ac:picMkLst>
            <pc:docMk/>
            <pc:sldMk cId="0" sldId="256"/>
            <ac:picMk id="14" creationId="{D42481ED-5E19-C1D5-2817-C276BA9F98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20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5191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889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776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399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935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74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238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0862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68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01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78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F8F8F"/>
              </a:buClr>
              <a:buSzPts val="3200"/>
              <a:buNone/>
              <a:defRPr>
                <a:solidFill>
                  <a:srgbClr val="8F8F8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F8F8F"/>
              </a:buClr>
              <a:buSzPts val="2800"/>
              <a:buNone/>
              <a:defRPr>
                <a:solidFill>
                  <a:srgbClr val="8F8F8F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F8F8F"/>
              </a:buClr>
              <a:buSzPts val="2400"/>
              <a:buNone/>
              <a:defRPr>
                <a:solidFill>
                  <a:srgbClr val="8F8F8F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19" name="Google Shape;19;p4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20" name="Google Shape;20;p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46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Заголовок и вертикальный текст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5" name="Google Shape;75;p5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76" name="Google Shape;76;p5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77" name="Google Shape;77;p5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4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Вертикальный заголовок и текст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1" name="Google Shape;81;p5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82" name="Google Shape;82;p5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83" name="Google Shape;83;p5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6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25" name="Google Shape;25;p4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26" name="Google Shape;26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8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Заголовок раздел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 sz="1800">
                <a:solidFill>
                  <a:srgbClr val="8F8F8F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F8F8F"/>
              </a:buClr>
              <a:buSzPts val="1600"/>
              <a:buNone/>
              <a:defRPr sz="1600">
                <a:solidFill>
                  <a:srgbClr val="8F8F8F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Google Shape;30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31" name="Google Shape;31;p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Два объекта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48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" name="Google Shape;37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38" name="Google Shape;38;p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39" name="Google Shape;39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9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Сравнение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5" name="Google Shape;45;p49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6" name="Google Shape;46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47" name="Google Shape;47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48" name="Google Shape;48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9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Только заголовок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52" name="Google Shape;52;p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53" name="Google Shape;53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9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Пустой слай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56" name="Google Shape;56;p5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57" name="Google Shape;57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1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Объект с подписью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1" name="Google Shape;61;p52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2" name="Google Shape;62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63" name="Google Shape;63;p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64" name="Google Shape;64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Рисунок с подписью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7" name="Google Shape;67;p5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Вставка рисунка</a:t>
            </a:r>
            <a:endParaRPr/>
          </a:p>
        </p:txBody>
      </p:sp>
      <p:sp>
        <p:nvSpPr>
          <p:cNvPr id="68" name="Google Shape;68;p5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9" name="Google Shape;69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70" name="Google Shape;70;p5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ru-RU"/>
          </a:p>
        </p:txBody>
      </p:sp>
      <p:sp>
        <p:nvSpPr>
          <p:cNvPr id="71" name="Google Shape;71;p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0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294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linkedin.com/company/apriorit/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www.facebook.com/aprior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riorit.com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mailto:info@apriorit.com" TargetMode="External"/><Relationship Id="rId15" Type="http://schemas.openxmlformats.org/officeDocument/2006/relationships/hyperlink" Target="https://softwareengineeringblog.quora.com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Relationship Id="rId14" Type="http://schemas.openxmlformats.org/officeDocument/2006/relationships/hyperlink" Target="https://twitter.com/Aprior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jpe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3.jpe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D9E0C6-4C74-314F-5858-66B923976557}"/>
              </a:ext>
            </a:extLst>
          </p:cNvPr>
          <p:cNvSpPr/>
          <p:nvPr/>
        </p:nvSpPr>
        <p:spPr>
          <a:xfrm>
            <a:off x="163002" y="-13095"/>
            <a:ext cx="12028998" cy="6862763"/>
          </a:xfrm>
          <a:prstGeom prst="rect">
            <a:avLst/>
          </a:prstGeom>
          <a:gradFill>
            <a:gsLst>
              <a:gs pos="0">
                <a:srgbClr val="2A666C">
                  <a:alpha val="24000"/>
                </a:srgbClr>
              </a:gs>
              <a:gs pos="53000">
                <a:srgbClr val="1B3D43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526470" y="3799535"/>
            <a:ext cx="6817606" cy="274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0"/>
              </a:spcBef>
              <a:buClr>
                <a:schemeClr val="lt1"/>
              </a:buClr>
              <a:buSzPts val="3600"/>
            </a:pPr>
            <a:endParaRPr lang="en-US" sz="3000" b="1" dirty="0">
              <a:solidFill>
                <a:schemeClr val="bg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indent="0" algn="l">
              <a:spcBef>
                <a:spcPts val="0"/>
              </a:spcBef>
              <a:buClr>
                <a:schemeClr val="lt1"/>
              </a:buClr>
              <a:buSzPts val="3600"/>
            </a:pPr>
            <a:r>
              <a:rPr lang="en-US" sz="3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Presentation Title</a:t>
            </a:r>
          </a:p>
          <a:p>
            <a:pPr marL="0" indent="0" algn="l">
              <a:spcBef>
                <a:spcPts val="0"/>
              </a:spcBef>
              <a:buClr>
                <a:schemeClr val="lt1"/>
              </a:buClr>
              <a:buSzPts val="3600"/>
            </a:pPr>
            <a:endParaRPr sz="16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2200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Subtitle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22D243-6EA9-95C7-762D-B8FA4FB1FA9A}"/>
              </a:ext>
            </a:extLst>
          </p:cNvPr>
          <p:cNvSpPr/>
          <p:nvPr/>
        </p:nvSpPr>
        <p:spPr>
          <a:xfrm>
            <a:off x="163002" y="6545058"/>
            <a:ext cx="12028998" cy="312942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5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3456AAB6-85F5-9980-1DDF-F02ABE5E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54" y="550557"/>
            <a:ext cx="1905000" cy="552450"/>
          </a:xfrm>
          <a:prstGeom prst="rect">
            <a:avLst/>
          </a:prstGeom>
        </p:spPr>
      </p:pic>
      <p:pic>
        <p:nvPicPr>
          <p:cNvPr id="2" name="Google Shape;334;p13">
            <a:extLst>
              <a:ext uri="{FF2B5EF4-FFF2-40B4-BE49-F238E27FC236}">
                <a16:creationId xmlns:a16="http://schemas.microsoft.com/office/drawing/2014/main" id="{3F632534-CA5B-29E8-2FAA-ECAA89E662B5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4" name="Google Shape;143;p4">
            <a:extLst>
              <a:ext uri="{FF2B5EF4-FFF2-40B4-BE49-F238E27FC236}">
                <a16:creationId xmlns:a16="http://schemas.microsoft.com/office/drawing/2014/main" id="{8C88A909-00AD-D2B0-403E-21663FE270CF}"/>
              </a:ext>
            </a:extLst>
          </p:cNvPr>
          <p:cNvSpPr txBox="1"/>
          <p:nvPr/>
        </p:nvSpPr>
        <p:spPr>
          <a:xfrm>
            <a:off x="7568170" y="6591714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Since 2002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on the market</a:t>
            </a:r>
          </a:p>
        </p:txBody>
      </p:sp>
      <p:sp>
        <p:nvSpPr>
          <p:cNvPr id="6" name="Google Shape;143;p4">
            <a:extLst>
              <a:ext uri="{FF2B5EF4-FFF2-40B4-BE49-F238E27FC236}">
                <a16:creationId xmlns:a16="http://schemas.microsoft.com/office/drawing/2014/main" id="{7A752A19-7B79-3A65-5EB8-410CC9885D60}"/>
              </a:ext>
            </a:extLst>
          </p:cNvPr>
          <p:cNvSpPr txBox="1"/>
          <p:nvPr/>
        </p:nvSpPr>
        <p:spPr>
          <a:xfrm>
            <a:off x="9306729" y="6585497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22 years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in Cybersecurity</a:t>
            </a:r>
          </a:p>
        </p:txBody>
      </p:sp>
      <p:sp>
        <p:nvSpPr>
          <p:cNvPr id="7" name="Google Shape;143;p4">
            <a:extLst>
              <a:ext uri="{FF2B5EF4-FFF2-40B4-BE49-F238E27FC236}">
                <a16:creationId xmlns:a16="http://schemas.microsoft.com/office/drawing/2014/main" id="{9E375D00-CA06-833C-9FDB-564FA94D5684}"/>
              </a:ext>
            </a:extLst>
          </p:cNvPr>
          <p:cNvSpPr txBox="1"/>
          <p:nvPr/>
        </p:nvSpPr>
        <p:spPr>
          <a:xfrm>
            <a:off x="10992270" y="6588606"/>
            <a:ext cx="97162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>
                <a:solidFill>
                  <a:schemeClr val="bg1"/>
                </a:solidFill>
                <a:latin typeface="Exo 2"/>
              </a:rPr>
              <a:t>350+ </a:t>
            </a:r>
            <a:r>
              <a:rPr lang="en-US" sz="800">
                <a:solidFill>
                  <a:schemeClr val="bg1"/>
                </a:solidFill>
                <a:latin typeface="Exo 2"/>
              </a:rPr>
              <a:t>employees</a:t>
            </a:r>
            <a:endParaRPr lang="en-US" sz="800" dirty="0">
              <a:solidFill>
                <a:schemeClr val="bg1"/>
              </a:solidFill>
              <a:latin typeface="Exo 2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361F081-33BD-6F77-F212-FF8230599B38}"/>
              </a:ext>
            </a:extLst>
          </p:cNvPr>
          <p:cNvCxnSpPr/>
          <p:nvPr/>
        </p:nvCxnSpPr>
        <p:spPr>
          <a:xfrm flipV="1">
            <a:off x="9115441" y="6600518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CD513B6-BD82-F2CC-2899-9D03FAF15E36}"/>
              </a:ext>
            </a:extLst>
          </p:cNvPr>
          <p:cNvCxnSpPr/>
          <p:nvPr/>
        </p:nvCxnSpPr>
        <p:spPr>
          <a:xfrm flipV="1">
            <a:off x="10817146" y="6584970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Рисунок 6">
            <a:extLst>
              <a:ext uri="{FF2B5EF4-FFF2-40B4-BE49-F238E27FC236}">
                <a16:creationId xmlns:a16="http://schemas.microsoft.com/office/drawing/2014/main" id="{D02929A8-1CFB-C753-081B-5EA4A01CCE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928" b="4545"/>
          <a:stretch/>
        </p:blipFill>
        <p:spPr>
          <a:xfrm>
            <a:off x="639254" y="5600810"/>
            <a:ext cx="358589" cy="1819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17;g291082dc498_0_410">
            <a:extLst>
              <a:ext uri="{FF2B5EF4-FFF2-40B4-BE49-F238E27FC236}">
                <a16:creationId xmlns:a16="http://schemas.microsoft.com/office/drawing/2014/main" id="{16C8EB4C-5FBD-5D7D-C37B-E2A88EE97E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" name="Google Shape;518;g291082dc498_0_410">
            <a:extLst>
              <a:ext uri="{FF2B5EF4-FFF2-40B4-BE49-F238E27FC236}">
                <a16:creationId xmlns:a16="http://schemas.microsoft.com/office/drawing/2014/main" id="{A4327D91-77C2-AC2A-3F3A-5B57F5CC46FC}"/>
              </a:ext>
            </a:extLst>
          </p:cNvPr>
          <p:cNvSpPr txBox="1"/>
          <p:nvPr/>
        </p:nvSpPr>
        <p:spPr>
          <a:xfrm>
            <a:off x="769916" y="378030"/>
            <a:ext cx="5661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Google Shape;519;g291082dc498_0_410">
            <a:extLst>
              <a:ext uri="{FF2B5EF4-FFF2-40B4-BE49-F238E27FC236}">
                <a16:creationId xmlns:a16="http://schemas.microsoft.com/office/drawing/2014/main" id="{2853E388-B706-CD76-A9D4-88EBAFE6D6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6927" b="4543"/>
          <a:stretch/>
        </p:blipFill>
        <p:spPr>
          <a:xfrm>
            <a:off x="475246" y="623306"/>
            <a:ext cx="358588" cy="18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20;g291082dc498_0_410">
            <a:extLst>
              <a:ext uri="{FF2B5EF4-FFF2-40B4-BE49-F238E27FC236}">
                <a16:creationId xmlns:a16="http://schemas.microsoft.com/office/drawing/2014/main" id="{EED01D66-804A-47DC-2765-3CC010B9DF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6927" b="4543"/>
          <a:stretch/>
        </p:blipFill>
        <p:spPr>
          <a:xfrm>
            <a:off x="475246" y="624626"/>
            <a:ext cx="358588" cy="1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1;g291082dc498_0_410">
            <a:extLst>
              <a:ext uri="{FF2B5EF4-FFF2-40B4-BE49-F238E27FC236}">
                <a16:creationId xmlns:a16="http://schemas.microsoft.com/office/drawing/2014/main" id="{9C6B93AF-14A4-F565-4E23-620D63084DC0}"/>
              </a:ext>
            </a:extLst>
          </p:cNvPr>
          <p:cNvSpPr/>
          <p:nvPr/>
        </p:nvSpPr>
        <p:spPr>
          <a:xfrm>
            <a:off x="163002" y="6545058"/>
            <a:ext cx="12029100" cy="312900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27;g291082dc498_0_410">
            <a:extLst>
              <a:ext uri="{FF2B5EF4-FFF2-40B4-BE49-F238E27FC236}">
                <a16:creationId xmlns:a16="http://schemas.microsoft.com/office/drawing/2014/main" id="{7F944B7A-E9FD-3DAE-ED6F-77EF4AC1513F}"/>
              </a:ext>
            </a:extLst>
          </p:cNvPr>
          <p:cNvSpPr txBox="1"/>
          <p:nvPr/>
        </p:nvSpPr>
        <p:spPr>
          <a:xfrm>
            <a:off x="833833" y="1039640"/>
            <a:ext cx="68897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Subtitle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22;g291082dc498_0_410">
            <a:extLst>
              <a:ext uri="{FF2B5EF4-FFF2-40B4-BE49-F238E27FC236}">
                <a16:creationId xmlns:a16="http://schemas.microsoft.com/office/drawing/2014/main" id="{5D140B41-AC03-659F-D90F-43333AB8CA97}"/>
              </a:ext>
            </a:extLst>
          </p:cNvPr>
          <p:cNvSpPr txBox="1"/>
          <p:nvPr/>
        </p:nvSpPr>
        <p:spPr>
          <a:xfrm>
            <a:off x="7568170" y="6591714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Since 2002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on the market</a:t>
            </a:r>
            <a:endParaRPr/>
          </a:p>
        </p:txBody>
      </p:sp>
      <p:sp>
        <p:nvSpPr>
          <p:cNvPr id="31" name="Google Shape;523;g291082dc498_0_410">
            <a:extLst>
              <a:ext uri="{FF2B5EF4-FFF2-40B4-BE49-F238E27FC236}">
                <a16:creationId xmlns:a16="http://schemas.microsoft.com/office/drawing/2014/main" id="{B9760F62-50CA-8C00-22B6-36A811C426C6}"/>
              </a:ext>
            </a:extLst>
          </p:cNvPr>
          <p:cNvSpPr txBox="1"/>
          <p:nvPr/>
        </p:nvSpPr>
        <p:spPr>
          <a:xfrm>
            <a:off x="9306729" y="6585497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21 years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 Cybersecurity</a:t>
            </a:r>
            <a:endParaRPr/>
          </a:p>
        </p:txBody>
      </p:sp>
      <p:sp>
        <p:nvSpPr>
          <p:cNvPr id="32" name="Google Shape;524;g291082dc498_0_410">
            <a:extLst>
              <a:ext uri="{FF2B5EF4-FFF2-40B4-BE49-F238E27FC236}">
                <a16:creationId xmlns:a16="http://schemas.microsoft.com/office/drawing/2014/main" id="{EFCE4DB8-2E1C-866A-C72B-D543148B5A47}"/>
              </a:ext>
            </a:extLst>
          </p:cNvPr>
          <p:cNvSpPr txBox="1"/>
          <p:nvPr/>
        </p:nvSpPr>
        <p:spPr>
          <a:xfrm>
            <a:off x="10992270" y="6588606"/>
            <a:ext cx="97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400+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employees</a:t>
            </a:r>
            <a:endParaRPr/>
          </a:p>
        </p:txBody>
      </p:sp>
      <p:cxnSp>
        <p:nvCxnSpPr>
          <p:cNvPr id="36" name="Google Shape;525;g291082dc498_0_410">
            <a:extLst>
              <a:ext uri="{FF2B5EF4-FFF2-40B4-BE49-F238E27FC236}">
                <a16:creationId xmlns:a16="http://schemas.microsoft.com/office/drawing/2014/main" id="{26C57EFF-427B-5E92-0284-3E4B8C1E7395}"/>
              </a:ext>
            </a:extLst>
          </p:cNvPr>
          <p:cNvCxnSpPr/>
          <p:nvPr/>
        </p:nvCxnSpPr>
        <p:spPr>
          <a:xfrm rot="10800000">
            <a:off x="9115441" y="6600477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26;g291082dc498_0_410">
            <a:extLst>
              <a:ext uri="{FF2B5EF4-FFF2-40B4-BE49-F238E27FC236}">
                <a16:creationId xmlns:a16="http://schemas.microsoft.com/office/drawing/2014/main" id="{8B47A4DB-8437-D9D8-BB9F-90990D77C452}"/>
              </a:ext>
            </a:extLst>
          </p:cNvPr>
          <p:cNvCxnSpPr/>
          <p:nvPr/>
        </p:nvCxnSpPr>
        <p:spPr>
          <a:xfrm rot="10800000">
            <a:off x="10817146" y="6584929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" name="Google Shape;528;g291082dc498_0_410">
            <a:extLst>
              <a:ext uri="{FF2B5EF4-FFF2-40B4-BE49-F238E27FC236}">
                <a16:creationId xmlns:a16="http://schemas.microsoft.com/office/drawing/2014/main" id="{B4C3E085-05A7-C49E-806A-5894332F21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3874" y="-36"/>
            <a:ext cx="3978126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30;g291082dc498_0_410">
            <a:extLst>
              <a:ext uri="{FF2B5EF4-FFF2-40B4-BE49-F238E27FC236}">
                <a16:creationId xmlns:a16="http://schemas.microsoft.com/office/drawing/2014/main" id="{4E82EC4D-6440-F0D6-0167-18633C8C6940}"/>
              </a:ext>
            </a:extLst>
          </p:cNvPr>
          <p:cNvSpPr/>
          <p:nvPr/>
        </p:nvSpPr>
        <p:spPr>
          <a:xfrm>
            <a:off x="8578825" y="380963"/>
            <a:ext cx="3368550" cy="2718577"/>
          </a:xfrm>
          <a:prstGeom prst="rect">
            <a:avLst/>
          </a:prstGeom>
          <a:solidFill>
            <a:srgbClr val="FFFFFF">
              <a:alpha val="611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531;g291082dc498_0_410">
            <a:extLst>
              <a:ext uri="{FF2B5EF4-FFF2-40B4-BE49-F238E27FC236}">
                <a16:creationId xmlns:a16="http://schemas.microsoft.com/office/drawing/2014/main" id="{1D767F0C-0ACC-43F0-DE35-9F3837D714BC}"/>
              </a:ext>
            </a:extLst>
          </p:cNvPr>
          <p:cNvSpPr txBox="1"/>
          <p:nvPr/>
        </p:nvSpPr>
        <p:spPr>
          <a:xfrm>
            <a:off x="8903581" y="1295364"/>
            <a:ext cx="295800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Ontology blockchain network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GoLang</a:t>
            </a:r>
            <a:endParaRPr lang="en-US" sz="1100" b="0" i="0" u="none" strike="noStrike" cap="none" dirty="0">
              <a:solidFill>
                <a:srgbClr val="3D3D3D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React.JS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Node.JS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Amazon Web Services</a:t>
            </a:r>
          </a:p>
        </p:txBody>
      </p:sp>
      <p:sp>
        <p:nvSpPr>
          <p:cNvPr id="41" name="Google Shape;398;p59">
            <a:extLst>
              <a:ext uri="{FF2B5EF4-FFF2-40B4-BE49-F238E27FC236}">
                <a16:creationId xmlns:a16="http://schemas.microsoft.com/office/drawing/2014/main" id="{3E780BCA-FED2-5F17-ECCC-6AE277A8D31C}"/>
              </a:ext>
            </a:extLst>
          </p:cNvPr>
          <p:cNvSpPr txBox="1"/>
          <p:nvPr/>
        </p:nvSpPr>
        <p:spPr>
          <a:xfrm>
            <a:off x="833835" y="1774816"/>
            <a:ext cx="6650999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client is a financial services provider  wanted to start a blockchain-powered remittance service that could support a high volume of transactions. They had already a token based on Ethereum, but it had several issues. To meet our client’s needs, we designed a smart economy and developed a new Ontology-based network, web wallet, decentralized application (</a:t>
            </a:r>
            <a:r>
              <a:rPr lang="en-US" sz="140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DApp</a:t>
            </a: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and Android application.</a:t>
            </a:r>
            <a:endParaRPr dirty="0"/>
          </a:p>
        </p:txBody>
      </p:sp>
      <p:sp>
        <p:nvSpPr>
          <p:cNvPr id="42" name="Google Shape;560;g291082dc498_0_443">
            <a:extLst>
              <a:ext uri="{FF2B5EF4-FFF2-40B4-BE49-F238E27FC236}">
                <a16:creationId xmlns:a16="http://schemas.microsoft.com/office/drawing/2014/main" id="{7E04E4CD-49CE-4C08-77FB-D99C14F8B8D9}"/>
              </a:ext>
            </a:extLst>
          </p:cNvPr>
          <p:cNvSpPr txBox="1"/>
          <p:nvPr/>
        </p:nvSpPr>
        <p:spPr>
          <a:xfrm>
            <a:off x="8878698" y="712465"/>
            <a:ext cx="2503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D3D3D"/>
                </a:solidFill>
                <a:latin typeface="Exo 2"/>
                <a:ea typeface="Exo 2"/>
                <a:cs typeface="Exo 2"/>
                <a:sym typeface="Exo 2"/>
              </a:rPr>
              <a:t>Used technologies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561;g291082dc498_0_443">
            <a:extLst>
              <a:ext uri="{FF2B5EF4-FFF2-40B4-BE49-F238E27FC236}">
                <a16:creationId xmlns:a16="http://schemas.microsoft.com/office/drawing/2014/main" id="{EDAF2243-AC4D-7CB6-B727-F9153C65B6AD}"/>
              </a:ext>
            </a:extLst>
          </p:cNvPr>
          <p:cNvSpPr/>
          <p:nvPr/>
        </p:nvSpPr>
        <p:spPr>
          <a:xfrm>
            <a:off x="8578927" y="613039"/>
            <a:ext cx="91800" cy="536100"/>
          </a:xfrm>
          <a:prstGeom prst="rect">
            <a:avLst/>
          </a:prstGeom>
          <a:solidFill>
            <a:srgbClr val="F263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552;g291082dc498_0_443">
            <a:extLst>
              <a:ext uri="{FF2B5EF4-FFF2-40B4-BE49-F238E27FC236}">
                <a16:creationId xmlns:a16="http://schemas.microsoft.com/office/drawing/2014/main" id="{F34D7DBF-D2C4-9DCB-42B1-7B621E49CD35}"/>
              </a:ext>
            </a:extLst>
          </p:cNvPr>
          <p:cNvSpPr/>
          <p:nvPr/>
        </p:nvSpPr>
        <p:spPr>
          <a:xfrm>
            <a:off x="945530" y="3555555"/>
            <a:ext cx="3194514" cy="2698200"/>
          </a:xfrm>
          <a:prstGeom prst="roundRect">
            <a:avLst>
              <a:gd name="adj" fmla="val 34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555;g291082dc498_0_443">
            <a:extLst>
              <a:ext uri="{FF2B5EF4-FFF2-40B4-BE49-F238E27FC236}">
                <a16:creationId xmlns:a16="http://schemas.microsoft.com/office/drawing/2014/main" id="{95EC1310-3E59-524B-AD03-99861035FBA3}"/>
              </a:ext>
            </a:extLst>
          </p:cNvPr>
          <p:cNvSpPr txBox="1"/>
          <p:nvPr/>
        </p:nvSpPr>
        <p:spPr>
          <a:xfrm>
            <a:off x="1041256" y="3755976"/>
            <a:ext cx="2852948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5737" lvl="0" indent="-176212" algn="l" rtl="0">
              <a:spcBef>
                <a:spcPts val="0"/>
              </a:spcBef>
              <a:spcAft>
                <a:spcPts val="0"/>
              </a:spcAft>
              <a:buClr>
                <a:srgbClr val="F26322"/>
              </a:buClr>
              <a:buSzPts val="1800"/>
              <a:buFont typeface="Arial"/>
              <a:buChar char="•"/>
            </a:pPr>
            <a:r>
              <a:rPr lang="en-US" b="1" dirty="0">
                <a:solidFill>
                  <a:srgbClr val="3D3D3D"/>
                </a:solidFill>
                <a:latin typeface="Exo 2"/>
                <a:ea typeface="Exo 2"/>
                <a:cs typeface="Exo 2"/>
                <a:sym typeface="Exo 2"/>
              </a:rPr>
              <a:t>Lack of flexibility</a:t>
            </a:r>
            <a:endParaRPr b="1" dirty="0">
              <a:solidFill>
                <a:srgbClr val="3D3D3D"/>
              </a:solidFill>
              <a:latin typeface="Exo 2"/>
              <a:ea typeface="Exo 2"/>
              <a:cs typeface="Exo 2"/>
              <a:sym typeface="Exo 2"/>
            </a:endParaRPr>
          </a:p>
          <a:p>
            <a:pPr marL="185737" lvl="0" indent="0" algn="l" rtl="0">
              <a:spcBef>
                <a:spcPts val="300"/>
              </a:spcBef>
              <a:spcAft>
                <a:spcPts val="1100"/>
              </a:spcAft>
              <a:buNone/>
            </a:pPr>
            <a:r>
              <a:rPr lang="en-US" sz="1200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The smart contract was difficult to update once it was deployed to the Ethereum network</a:t>
            </a:r>
            <a:endParaRPr sz="1200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556;g291082dc498_0_443">
            <a:extLst>
              <a:ext uri="{FF2B5EF4-FFF2-40B4-BE49-F238E27FC236}">
                <a16:creationId xmlns:a16="http://schemas.microsoft.com/office/drawing/2014/main" id="{88F07CEC-3881-D25C-BF14-267308C53EF8}"/>
              </a:ext>
            </a:extLst>
          </p:cNvPr>
          <p:cNvSpPr txBox="1"/>
          <p:nvPr/>
        </p:nvSpPr>
        <p:spPr>
          <a:xfrm>
            <a:off x="1041232" y="4649177"/>
            <a:ext cx="2852948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5737" lvl="0" indent="-176212" algn="l" rtl="0">
              <a:spcBef>
                <a:spcPts val="0"/>
              </a:spcBef>
              <a:spcAft>
                <a:spcPts val="0"/>
              </a:spcAft>
              <a:buClr>
                <a:srgbClr val="F26322"/>
              </a:buClr>
              <a:buSzPts val="1800"/>
              <a:buFont typeface="Arial"/>
              <a:buChar char="•"/>
            </a:pPr>
            <a:r>
              <a:rPr lang="en-US" b="1" dirty="0">
                <a:solidFill>
                  <a:srgbClr val="3D3D3D"/>
                </a:solidFill>
                <a:latin typeface="Exo 2"/>
                <a:ea typeface="Exo 2"/>
                <a:cs typeface="Exo 2"/>
                <a:sym typeface="Exo 2"/>
              </a:rPr>
              <a:t>Slow operations</a:t>
            </a:r>
            <a:endParaRPr b="1" dirty="0">
              <a:solidFill>
                <a:srgbClr val="3D3D3D"/>
              </a:solidFill>
              <a:latin typeface="Exo 2"/>
              <a:ea typeface="Exo 2"/>
              <a:cs typeface="Exo 2"/>
              <a:sym typeface="Exo 2"/>
            </a:endParaRPr>
          </a:p>
          <a:p>
            <a:pPr marL="185737" lvl="0" indent="0" algn="l" rtl="0">
              <a:spcBef>
                <a:spcPts val="300"/>
              </a:spcBef>
              <a:spcAft>
                <a:spcPts val="1100"/>
              </a:spcAft>
              <a:buNone/>
            </a:pPr>
            <a:r>
              <a:rPr lang="en-US" sz="1200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Confirming transactions could take up to several minutes.</a:t>
            </a:r>
            <a:endParaRPr sz="1200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557;g291082dc498_0_443">
            <a:extLst>
              <a:ext uri="{FF2B5EF4-FFF2-40B4-BE49-F238E27FC236}">
                <a16:creationId xmlns:a16="http://schemas.microsoft.com/office/drawing/2014/main" id="{876B1A0E-1109-CDDA-EE3F-FB3ACB81D638}"/>
              </a:ext>
            </a:extLst>
          </p:cNvPr>
          <p:cNvSpPr txBox="1"/>
          <p:nvPr/>
        </p:nvSpPr>
        <p:spPr>
          <a:xfrm>
            <a:off x="1041233" y="5403440"/>
            <a:ext cx="3064732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5737" lvl="0" indent="-185737" algn="l" rtl="0">
              <a:spcBef>
                <a:spcPts val="0"/>
              </a:spcBef>
              <a:spcAft>
                <a:spcPts val="0"/>
              </a:spcAft>
              <a:buClr>
                <a:srgbClr val="F26322"/>
              </a:buClr>
              <a:buSzPts val="1800"/>
              <a:buFont typeface="Arial"/>
              <a:buChar char="•"/>
            </a:pPr>
            <a:r>
              <a:rPr lang="en-US" b="1" dirty="0">
                <a:solidFill>
                  <a:srgbClr val="3D3D3D"/>
                </a:solidFill>
                <a:latin typeface="Exo 2"/>
                <a:ea typeface="Exo 2"/>
                <a:cs typeface="Exo 2"/>
                <a:sym typeface="Exo 2"/>
              </a:rPr>
              <a:t>High transaction price</a:t>
            </a:r>
            <a:endParaRPr b="1" dirty="0">
              <a:solidFill>
                <a:srgbClr val="3D3D3D"/>
              </a:solidFill>
              <a:latin typeface="Exo 2"/>
              <a:ea typeface="Exo 2"/>
              <a:cs typeface="Exo 2"/>
              <a:sym typeface="Exo 2"/>
            </a:endParaRPr>
          </a:p>
          <a:p>
            <a:pPr marL="185737" lvl="0" indent="0" algn="l" rtl="0">
              <a:spcBef>
                <a:spcPts val="300"/>
              </a:spcBef>
              <a:spcAft>
                <a:spcPts val="1100"/>
              </a:spcAft>
              <a:buNone/>
            </a:pPr>
            <a:r>
              <a:rPr lang="en-US" sz="1200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The cost could get as high as $0.10 if the network was particularly busy.</a:t>
            </a:r>
            <a:endParaRPr sz="1200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562;g291082dc498_0_443">
            <a:extLst>
              <a:ext uri="{FF2B5EF4-FFF2-40B4-BE49-F238E27FC236}">
                <a16:creationId xmlns:a16="http://schemas.microsoft.com/office/drawing/2014/main" id="{23DEBB6E-1A36-C2FE-C496-23A864485276}"/>
              </a:ext>
            </a:extLst>
          </p:cNvPr>
          <p:cNvSpPr/>
          <p:nvPr/>
        </p:nvSpPr>
        <p:spPr>
          <a:xfrm>
            <a:off x="945530" y="3555555"/>
            <a:ext cx="3194514" cy="69000"/>
          </a:xfrm>
          <a:prstGeom prst="roundRect">
            <a:avLst>
              <a:gd name="adj" fmla="val 0"/>
            </a:avLst>
          </a:prstGeom>
          <a:solidFill>
            <a:srgbClr val="F263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563;g291082dc498_0_443">
            <a:extLst>
              <a:ext uri="{FF2B5EF4-FFF2-40B4-BE49-F238E27FC236}">
                <a16:creationId xmlns:a16="http://schemas.microsoft.com/office/drawing/2014/main" id="{7CDB5620-CE4D-3968-29DE-EF09878785D2}"/>
              </a:ext>
            </a:extLst>
          </p:cNvPr>
          <p:cNvSpPr txBox="1"/>
          <p:nvPr/>
        </p:nvSpPr>
        <p:spPr>
          <a:xfrm>
            <a:off x="1429441" y="3099541"/>
            <a:ext cx="2153028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700" b="1" i="0" u="none" strike="noStrike" cap="none" dirty="0">
                <a:solidFill>
                  <a:srgbClr val="F26322"/>
                </a:solidFill>
                <a:latin typeface="Exo 2"/>
                <a:ea typeface="Exo 2"/>
                <a:cs typeface="Exo 2"/>
                <a:sym typeface="Exo 2"/>
              </a:rPr>
              <a:t>Challenges</a:t>
            </a:r>
            <a:endParaRPr sz="1700" b="0" i="0" u="none" strike="noStrike" cap="none" dirty="0">
              <a:solidFill>
                <a:srgbClr val="F2632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" name="Google Shape;564;g291082dc498_0_443">
            <a:extLst>
              <a:ext uri="{FF2B5EF4-FFF2-40B4-BE49-F238E27FC236}">
                <a16:creationId xmlns:a16="http://schemas.microsoft.com/office/drawing/2014/main" id="{B2482743-DC5A-B710-D3CB-2925C2DDF478}"/>
              </a:ext>
            </a:extLst>
          </p:cNvPr>
          <p:cNvSpPr/>
          <p:nvPr/>
        </p:nvSpPr>
        <p:spPr>
          <a:xfrm>
            <a:off x="4223071" y="3555555"/>
            <a:ext cx="3194514" cy="2698200"/>
          </a:xfrm>
          <a:prstGeom prst="roundRect">
            <a:avLst>
              <a:gd name="adj" fmla="val 34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65;g291082dc498_0_443">
            <a:extLst>
              <a:ext uri="{FF2B5EF4-FFF2-40B4-BE49-F238E27FC236}">
                <a16:creationId xmlns:a16="http://schemas.microsoft.com/office/drawing/2014/main" id="{48EBE7B3-9E6C-0D2E-8302-7C62B1E9D97A}"/>
              </a:ext>
            </a:extLst>
          </p:cNvPr>
          <p:cNvSpPr txBox="1"/>
          <p:nvPr/>
        </p:nvSpPr>
        <p:spPr>
          <a:xfrm>
            <a:off x="4318796" y="3755976"/>
            <a:ext cx="2889752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562" marR="0" lvl="0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38"/>
              </a:buClr>
              <a:buSzPts val="18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Exo 2"/>
                <a:ea typeface="Exo 2"/>
                <a:cs typeface="Exo 2"/>
                <a:sym typeface="Exo 2"/>
              </a:rPr>
              <a:t>Fast and cheap transactions</a:t>
            </a:r>
            <a:endParaRPr sz="1300" b="1" i="0" u="none" strike="noStrike" cap="none" dirty="0">
              <a:solidFill>
                <a:srgbClr val="3D3D3D"/>
              </a:solidFill>
              <a:latin typeface="Exo 2"/>
              <a:ea typeface="Exo 2"/>
              <a:cs typeface="Exo 2"/>
              <a:sym typeface="Exo 2"/>
            </a:endParaRPr>
          </a:p>
          <a:p>
            <a:pPr marL="182562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100"/>
              </a:spcAft>
              <a:buClr>
                <a:srgbClr val="3D3D3D"/>
              </a:buClr>
              <a:buSzPts val="18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Created a solution with a maximum capacity of around 3,000 transactions per second. Transactions cost - less than $0.0001 each.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66;g291082dc498_0_443">
            <a:extLst>
              <a:ext uri="{FF2B5EF4-FFF2-40B4-BE49-F238E27FC236}">
                <a16:creationId xmlns:a16="http://schemas.microsoft.com/office/drawing/2014/main" id="{1BF0ABE4-D670-9A7E-EFAE-C6337CB57323}"/>
              </a:ext>
            </a:extLst>
          </p:cNvPr>
          <p:cNvSpPr txBox="1"/>
          <p:nvPr/>
        </p:nvSpPr>
        <p:spPr>
          <a:xfrm>
            <a:off x="4318774" y="4875879"/>
            <a:ext cx="2852948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562" marR="0" lvl="0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38"/>
              </a:buClr>
              <a:buSzPts val="18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Exo 2"/>
                <a:ea typeface="Exo 2"/>
                <a:cs typeface="Exo 2"/>
                <a:sym typeface="Exo 2"/>
              </a:rPr>
              <a:t>Complex solution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562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100"/>
              </a:spcAft>
              <a:buClr>
                <a:srgbClr val="3D3D3D"/>
              </a:buClr>
              <a:buSzPts val="18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The complex remittance blockchain solution that corresponded with  initial vision of the client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67;g291082dc498_0_443">
            <a:extLst>
              <a:ext uri="{FF2B5EF4-FFF2-40B4-BE49-F238E27FC236}">
                <a16:creationId xmlns:a16="http://schemas.microsoft.com/office/drawing/2014/main" id="{0B91670B-7368-D41D-54F0-BE3E0A60AD18}"/>
              </a:ext>
            </a:extLst>
          </p:cNvPr>
          <p:cNvSpPr/>
          <p:nvPr/>
        </p:nvSpPr>
        <p:spPr>
          <a:xfrm>
            <a:off x="4223071" y="3555555"/>
            <a:ext cx="3194514" cy="69000"/>
          </a:xfrm>
          <a:prstGeom prst="roundRect">
            <a:avLst>
              <a:gd name="adj" fmla="val 0"/>
            </a:avLst>
          </a:prstGeom>
          <a:solidFill>
            <a:srgbClr val="006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68;g291082dc498_0_443">
            <a:extLst>
              <a:ext uri="{FF2B5EF4-FFF2-40B4-BE49-F238E27FC236}">
                <a16:creationId xmlns:a16="http://schemas.microsoft.com/office/drawing/2014/main" id="{B90007E4-FD2D-3C74-B4C3-F8575058D15B}"/>
              </a:ext>
            </a:extLst>
          </p:cNvPr>
          <p:cNvSpPr txBox="1"/>
          <p:nvPr/>
        </p:nvSpPr>
        <p:spPr>
          <a:xfrm>
            <a:off x="4706983" y="3099541"/>
            <a:ext cx="2153028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 dirty="0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rPr>
              <a:t>Result</a:t>
            </a:r>
            <a:endParaRPr sz="1700" b="0" i="0" u="none" strike="noStrike" cap="none" dirty="0">
              <a:solidFill>
                <a:schemeClr val="accent5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6456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9;g291082dc498_0_82">
            <a:extLst>
              <a:ext uri="{FF2B5EF4-FFF2-40B4-BE49-F238E27FC236}">
                <a16:creationId xmlns:a16="http://schemas.microsoft.com/office/drawing/2014/main" id="{D90910E8-9497-1FBC-749E-7F6C74882A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2447" y="244703"/>
            <a:ext cx="6364106" cy="580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70;g291082dc498_0_82">
            <a:extLst>
              <a:ext uri="{FF2B5EF4-FFF2-40B4-BE49-F238E27FC236}">
                <a16:creationId xmlns:a16="http://schemas.microsoft.com/office/drawing/2014/main" id="{F2004C04-4D01-B5F2-D0E2-1A8B889F31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" name="Google Shape;671;g291082dc498_0_82">
            <a:extLst>
              <a:ext uri="{FF2B5EF4-FFF2-40B4-BE49-F238E27FC236}">
                <a16:creationId xmlns:a16="http://schemas.microsoft.com/office/drawing/2014/main" id="{912B3065-4BA7-46B9-AB77-0E623A01B388}"/>
              </a:ext>
            </a:extLst>
          </p:cNvPr>
          <p:cNvSpPr txBox="1"/>
          <p:nvPr/>
        </p:nvSpPr>
        <p:spPr>
          <a:xfrm>
            <a:off x="769930" y="378025"/>
            <a:ext cx="10425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Google Shape;672;g291082dc498_0_82">
            <a:extLst>
              <a:ext uri="{FF2B5EF4-FFF2-40B4-BE49-F238E27FC236}">
                <a16:creationId xmlns:a16="http://schemas.microsoft.com/office/drawing/2014/main" id="{7E216EBA-C925-3CA1-7490-6429A695C5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7" b="4543"/>
          <a:stretch/>
        </p:blipFill>
        <p:spPr>
          <a:xfrm>
            <a:off x="475246" y="623306"/>
            <a:ext cx="358588" cy="18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3;g291082dc498_0_82">
            <a:extLst>
              <a:ext uri="{FF2B5EF4-FFF2-40B4-BE49-F238E27FC236}">
                <a16:creationId xmlns:a16="http://schemas.microsoft.com/office/drawing/2014/main" id="{D39C3674-57B3-6097-10A9-5D6C2877666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7" b="4543"/>
          <a:stretch/>
        </p:blipFill>
        <p:spPr>
          <a:xfrm>
            <a:off x="475246" y="624626"/>
            <a:ext cx="358588" cy="1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4;g291082dc498_0_82">
            <a:extLst>
              <a:ext uri="{FF2B5EF4-FFF2-40B4-BE49-F238E27FC236}">
                <a16:creationId xmlns:a16="http://schemas.microsoft.com/office/drawing/2014/main" id="{B8F69923-706A-17B1-59A6-60769E0A055B}"/>
              </a:ext>
            </a:extLst>
          </p:cNvPr>
          <p:cNvSpPr/>
          <p:nvPr/>
        </p:nvSpPr>
        <p:spPr>
          <a:xfrm>
            <a:off x="163002" y="6545058"/>
            <a:ext cx="12029100" cy="312900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75;g291082dc498_0_82">
            <a:extLst>
              <a:ext uri="{FF2B5EF4-FFF2-40B4-BE49-F238E27FC236}">
                <a16:creationId xmlns:a16="http://schemas.microsoft.com/office/drawing/2014/main" id="{8BA478E9-01F1-AEAE-7CCB-217329B5CBF1}"/>
              </a:ext>
            </a:extLst>
          </p:cNvPr>
          <p:cNvSpPr txBox="1"/>
          <p:nvPr/>
        </p:nvSpPr>
        <p:spPr>
          <a:xfrm>
            <a:off x="833826" y="1246341"/>
            <a:ext cx="622896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Solutions we utilize have been meticulously designed to propel your FinTech project to new heights. From secure payment processing to data analytics and beyond, we offer a comprehensive suite of tools that drive efficiency and innovation. Whether you're a startup aiming to disrupt the industry or an established player seeking to optimize your operations, our digital solutions are your key to success. Join us on a journey towards financial innovation and excellence – the future of FinTech starts here.</a:t>
            </a:r>
            <a:endParaRPr dirty="0"/>
          </a:p>
        </p:txBody>
      </p:sp>
      <p:sp>
        <p:nvSpPr>
          <p:cNvPr id="14" name="Google Shape;676;g291082dc498_0_82">
            <a:extLst>
              <a:ext uri="{FF2B5EF4-FFF2-40B4-BE49-F238E27FC236}">
                <a16:creationId xmlns:a16="http://schemas.microsoft.com/office/drawing/2014/main" id="{765EF061-79F9-A20B-375C-CF76763A2514}"/>
              </a:ext>
            </a:extLst>
          </p:cNvPr>
          <p:cNvSpPr/>
          <p:nvPr/>
        </p:nvSpPr>
        <p:spPr>
          <a:xfrm>
            <a:off x="7062788" y="1286150"/>
            <a:ext cx="4672500" cy="4899300"/>
          </a:xfrm>
          <a:prstGeom prst="roundRect">
            <a:avLst>
              <a:gd name="adj" fmla="val 2294"/>
            </a:avLst>
          </a:prstGeom>
          <a:solidFill>
            <a:srgbClr val="24393F"/>
          </a:solidFill>
          <a:ln w="9525" cap="flat" cmpd="sng">
            <a:solidFill>
              <a:srgbClr val="F7F7F7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77;g291082dc498_0_82">
            <a:extLst>
              <a:ext uri="{FF2B5EF4-FFF2-40B4-BE49-F238E27FC236}">
                <a16:creationId xmlns:a16="http://schemas.microsoft.com/office/drawing/2014/main" id="{044AC2E7-CDAC-1BE0-4D6D-9E4F8FAC5629}"/>
              </a:ext>
            </a:extLst>
          </p:cNvPr>
          <p:cNvSpPr txBox="1"/>
          <p:nvPr/>
        </p:nvSpPr>
        <p:spPr>
          <a:xfrm>
            <a:off x="7568170" y="6591714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Since 2002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on the market</a:t>
            </a:r>
            <a:endParaRPr/>
          </a:p>
        </p:txBody>
      </p:sp>
      <p:sp>
        <p:nvSpPr>
          <p:cNvPr id="16" name="Google Shape;678;g291082dc498_0_82">
            <a:extLst>
              <a:ext uri="{FF2B5EF4-FFF2-40B4-BE49-F238E27FC236}">
                <a16:creationId xmlns:a16="http://schemas.microsoft.com/office/drawing/2014/main" id="{8C86E2C5-0681-BC81-F141-48B3CB9F6E53}"/>
              </a:ext>
            </a:extLst>
          </p:cNvPr>
          <p:cNvSpPr txBox="1"/>
          <p:nvPr/>
        </p:nvSpPr>
        <p:spPr>
          <a:xfrm>
            <a:off x="9306729" y="6585497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21 years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 Cybersecurity</a:t>
            </a:r>
            <a:endParaRPr/>
          </a:p>
        </p:txBody>
      </p:sp>
      <p:sp>
        <p:nvSpPr>
          <p:cNvPr id="17" name="Google Shape;679;g291082dc498_0_82">
            <a:extLst>
              <a:ext uri="{FF2B5EF4-FFF2-40B4-BE49-F238E27FC236}">
                <a16:creationId xmlns:a16="http://schemas.microsoft.com/office/drawing/2014/main" id="{6ED2BFC5-5E5B-3E22-822C-68694EDFEAED}"/>
              </a:ext>
            </a:extLst>
          </p:cNvPr>
          <p:cNvSpPr txBox="1"/>
          <p:nvPr/>
        </p:nvSpPr>
        <p:spPr>
          <a:xfrm>
            <a:off x="10992270" y="6588606"/>
            <a:ext cx="97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400+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employees</a:t>
            </a:r>
            <a:endParaRPr/>
          </a:p>
        </p:txBody>
      </p:sp>
      <p:cxnSp>
        <p:nvCxnSpPr>
          <p:cNvPr id="18" name="Google Shape;680;g291082dc498_0_82">
            <a:extLst>
              <a:ext uri="{FF2B5EF4-FFF2-40B4-BE49-F238E27FC236}">
                <a16:creationId xmlns:a16="http://schemas.microsoft.com/office/drawing/2014/main" id="{88F932C2-CB26-C8F7-5BB3-472961C1832E}"/>
              </a:ext>
            </a:extLst>
          </p:cNvPr>
          <p:cNvCxnSpPr/>
          <p:nvPr/>
        </p:nvCxnSpPr>
        <p:spPr>
          <a:xfrm rot="10800000">
            <a:off x="9115441" y="6600477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681;g291082dc498_0_82">
            <a:extLst>
              <a:ext uri="{FF2B5EF4-FFF2-40B4-BE49-F238E27FC236}">
                <a16:creationId xmlns:a16="http://schemas.microsoft.com/office/drawing/2014/main" id="{025093A3-F9A3-2A14-3DF0-FECD14FCB920}"/>
              </a:ext>
            </a:extLst>
          </p:cNvPr>
          <p:cNvCxnSpPr/>
          <p:nvPr/>
        </p:nvCxnSpPr>
        <p:spPr>
          <a:xfrm rot="10800000">
            <a:off x="10817146" y="6584929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682;g291082dc498_0_82">
            <a:extLst>
              <a:ext uri="{FF2B5EF4-FFF2-40B4-BE49-F238E27FC236}">
                <a16:creationId xmlns:a16="http://schemas.microsoft.com/office/drawing/2014/main" id="{53F5CD2C-33B6-588E-D1B7-EF20403065CC}"/>
              </a:ext>
            </a:extLst>
          </p:cNvPr>
          <p:cNvSpPr txBox="1"/>
          <p:nvPr/>
        </p:nvSpPr>
        <p:spPr>
          <a:xfrm>
            <a:off x="7062788" y="1427496"/>
            <a:ext cx="4927500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Multi-factor authentication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Peer-to-peer transactions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3ds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LookUp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integration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OTP verification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Face ID and Touch ID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e-wallet (any credit cards support)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Design-templates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Push notifications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API development 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AI recognizing  system based on ML Kit: doc types recognizing  and verification, credit cards recognizing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Deep links for fast direct screen transfer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UI design templates (different colors)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929B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Back-end development (C#, PHP, NodeJS, Go, Python)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21" name="Google Shape;683;g291082dc498_0_82" descr="C:\Users\User\Desktop\Mobindustry\Banking App-20210408T100917Z-001\Banking App\Dribbble 2.png">
            <a:extLst>
              <a:ext uri="{FF2B5EF4-FFF2-40B4-BE49-F238E27FC236}">
                <a16:creationId xmlns:a16="http://schemas.microsoft.com/office/drawing/2014/main" id="{61FC74B2-7073-A76E-48BD-B457610CEBD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8249" t="15989" r="38260" b="16189"/>
          <a:stretch/>
        </p:blipFill>
        <p:spPr>
          <a:xfrm>
            <a:off x="2157180" y="2949187"/>
            <a:ext cx="1512520" cy="3275401"/>
          </a:xfrm>
          <a:prstGeom prst="flowChartAlternateProcess">
            <a:avLst/>
          </a:prstGeom>
          <a:noFill/>
          <a:ln>
            <a:noFill/>
          </a:ln>
          <a:effectLst>
            <a:softEdge rad="0"/>
          </a:effectLst>
        </p:spPr>
      </p:pic>
      <p:pic>
        <p:nvPicPr>
          <p:cNvPr id="23" name="Google Shape;683;g291082dc498_0_82" descr="C:\Users\User\Desktop\Mobindustry\Banking App-20210408T100917Z-001\Banking App\Dribbble 2.png">
            <a:extLst>
              <a:ext uri="{FF2B5EF4-FFF2-40B4-BE49-F238E27FC236}">
                <a16:creationId xmlns:a16="http://schemas.microsoft.com/office/drawing/2014/main" id="{1B865744-4F76-8927-A381-BFAC9513AA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136" t="16131" r="65373" b="16245"/>
          <a:stretch/>
        </p:blipFill>
        <p:spPr>
          <a:xfrm>
            <a:off x="3855438" y="3252046"/>
            <a:ext cx="1512520" cy="3265776"/>
          </a:xfrm>
          <a:prstGeom prst="flowChartAlternateProcess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1905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69;g291082dc498_0_82">
            <a:extLst>
              <a:ext uri="{FF2B5EF4-FFF2-40B4-BE49-F238E27FC236}">
                <a16:creationId xmlns:a16="http://schemas.microsoft.com/office/drawing/2014/main" id="{D1155F21-9198-4598-221C-3471EF3E4C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2447" y="244703"/>
            <a:ext cx="6364106" cy="580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70;g291082dc498_0_82">
            <a:extLst>
              <a:ext uri="{FF2B5EF4-FFF2-40B4-BE49-F238E27FC236}">
                <a16:creationId xmlns:a16="http://schemas.microsoft.com/office/drawing/2014/main" id="{055E2C9D-131D-92C2-25DD-98B1C067B3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" name="Google Shape;671;g291082dc498_0_82">
            <a:extLst>
              <a:ext uri="{FF2B5EF4-FFF2-40B4-BE49-F238E27FC236}">
                <a16:creationId xmlns:a16="http://schemas.microsoft.com/office/drawing/2014/main" id="{2C84DB55-1BCF-3139-5F4E-82D9DB2FCB25}"/>
              </a:ext>
            </a:extLst>
          </p:cNvPr>
          <p:cNvSpPr txBox="1"/>
          <p:nvPr/>
        </p:nvSpPr>
        <p:spPr>
          <a:xfrm>
            <a:off x="769930" y="378025"/>
            <a:ext cx="10425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Google Shape;672;g291082dc498_0_82">
            <a:extLst>
              <a:ext uri="{FF2B5EF4-FFF2-40B4-BE49-F238E27FC236}">
                <a16:creationId xmlns:a16="http://schemas.microsoft.com/office/drawing/2014/main" id="{7FE2E457-2BC4-0395-667B-B20FD62D6F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7" b="4543"/>
          <a:stretch/>
        </p:blipFill>
        <p:spPr>
          <a:xfrm>
            <a:off x="475246" y="623306"/>
            <a:ext cx="358588" cy="18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73;g291082dc498_0_82">
            <a:extLst>
              <a:ext uri="{FF2B5EF4-FFF2-40B4-BE49-F238E27FC236}">
                <a16:creationId xmlns:a16="http://schemas.microsoft.com/office/drawing/2014/main" id="{06199E03-0570-B720-8604-B202FBE392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7" b="4543"/>
          <a:stretch/>
        </p:blipFill>
        <p:spPr>
          <a:xfrm>
            <a:off x="475246" y="624626"/>
            <a:ext cx="358588" cy="1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674;g291082dc498_0_82">
            <a:extLst>
              <a:ext uri="{FF2B5EF4-FFF2-40B4-BE49-F238E27FC236}">
                <a16:creationId xmlns:a16="http://schemas.microsoft.com/office/drawing/2014/main" id="{CA973218-8267-9D58-B9ED-EB227CB19C01}"/>
              </a:ext>
            </a:extLst>
          </p:cNvPr>
          <p:cNvSpPr/>
          <p:nvPr/>
        </p:nvSpPr>
        <p:spPr>
          <a:xfrm>
            <a:off x="163002" y="6545058"/>
            <a:ext cx="12029100" cy="312900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77;g291082dc498_0_82">
            <a:extLst>
              <a:ext uri="{FF2B5EF4-FFF2-40B4-BE49-F238E27FC236}">
                <a16:creationId xmlns:a16="http://schemas.microsoft.com/office/drawing/2014/main" id="{8C13B844-A59B-62FD-608F-0B044311C9D7}"/>
              </a:ext>
            </a:extLst>
          </p:cNvPr>
          <p:cNvSpPr txBox="1"/>
          <p:nvPr/>
        </p:nvSpPr>
        <p:spPr>
          <a:xfrm>
            <a:off x="7568170" y="6591714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Since 2002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on the market</a:t>
            </a:r>
            <a:endParaRPr/>
          </a:p>
        </p:txBody>
      </p:sp>
      <p:pic>
        <p:nvPicPr>
          <p:cNvPr id="25" name="Google Shape;773;g291082dc498_0_212" descr="&#10;">
            <a:extLst>
              <a:ext uri="{FF2B5EF4-FFF2-40B4-BE49-F238E27FC236}">
                <a16:creationId xmlns:a16="http://schemas.microsoft.com/office/drawing/2014/main" id="{F6CA57DE-BCA6-D023-A8DB-6B013E07F523}"/>
              </a:ext>
            </a:extLst>
          </p:cNvPr>
          <p:cNvPicPr preferRelativeResize="0"/>
          <p:nvPr/>
        </p:nvPicPr>
        <p:blipFill rotWithShape="1">
          <a:blip r:embed="rId6">
            <a:alphaModFix amt="28000"/>
          </a:blip>
          <a:srcRect r="10865" b="40989"/>
          <a:stretch/>
        </p:blipFill>
        <p:spPr>
          <a:xfrm>
            <a:off x="6177589" y="3524707"/>
            <a:ext cx="6014500" cy="30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678;g291082dc498_0_82">
            <a:extLst>
              <a:ext uri="{FF2B5EF4-FFF2-40B4-BE49-F238E27FC236}">
                <a16:creationId xmlns:a16="http://schemas.microsoft.com/office/drawing/2014/main" id="{1850995D-95CD-D5AF-ACC4-47AB0965FD9B}"/>
              </a:ext>
            </a:extLst>
          </p:cNvPr>
          <p:cNvSpPr txBox="1"/>
          <p:nvPr/>
        </p:nvSpPr>
        <p:spPr>
          <a:xfrm>
            <a:off x="9306729" y="6585497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21 years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 Cybersecurity</a:t>
            </a:r>
            <a:endParaRPr/>
          </a:p>
        </p:txBody>
      </p:sp>
      <p:sp>
        <p:nvSpPr>
          <p:cNvPr id="27" name="Google Shape;679;g291082dc498_0_82">
            <a:extLst>
              <a:ext uri="{FF2B5EF4-FFF2-40B4-BE49-F238E27FC236}">
                <a16:creationId xmlns:a16="http://schemas.microsoft.com/office/drawing/2014/main" id="{F36D286A-C761-2D51-DA30-DE4C0421F6FA}"/>
              </a:ext>
            </a:extLst>
          </p:cNvPr>
          <p:cNvSpPr txBox="1"/>
          <p:nvPr/>
        </p:nvSpPr>
        <p:spPr>
          <a:xfrm>
            <a:off x="10992270" y="6588606"/>
            <a:ext cx="97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400+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employees</a:t>
            </a:r>
            <a:endParaRPr/>
          </a:p>
        </p:txBody>
      </p:sp>
      <p:cxnSp>
        <p:nvCxnSpPr>
          <p:cNvPr id="28" name="Google Shape;680;g291082dc498_0_82">
            <a:extLst>
              <a:ext uri="{FF2B5EF4-FFF2-40B4-BE49-F238E27FC236}">
                <a16:creationId xmlns:a16="http://schemas.microsoft.com/office/drawing/2014/main" id="{0E5F4F83-E5E1-FE8F-A818-C253A70A366B}"/>
              </a:ext>
            </a:extLst>
          </p:cNvPr>
          <p:cNvCxnSpPr/>
          <p:nvPr/>
        </p:nvCxnSpPr>
        <p:spPr>
          <a:xfrm rot="10800000">
            <a:off x="9115441" y="6600477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81;g291082dc498_0_82">
            <a:extLst>
              <a:ext uri="{FF2B5EF4-FFF2-40B4-BE49-F238E27FC236}">
                <a16:creationId xmlns:a16="http://schemas.microsoft.com/office/drawing/2014/main" id="{42E02FC4-6999-C1A4-DC46-09A58E70C9B6}"/>
              </a:ext>
            </a:extLst>
          </p:cNvPr>
          <p:cNvCxnSpPr/>
          <p:nvPr/>
        </p:nvCxnSpPr>
        <p:spPr>
          <a:xfrm rot="10800000">
            <a:off x="10817146" y="6584929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682;g291082dc498_0_82">
            <a:extLst>
              <a:ext uri="{FF2B5EF4-FFF2-40B4-BE49-F238E27FC236}">
                <a16:creationId xmlns:a16="http://schemas.microsoft.com/office/drawing/2014/main" id="{6B7B2322-5EC3-F138-ED8E-CB4E3435C453}"/>
              </a:ext>
            </a:extLst>
          </p:cNvPr>
          <p:cNvSpPr txBox="1"/>
          <p:nvPr/>
        </p:nvSpPr>
        <p:spPr>
          <a:xfrm>
            <a:off x="769930" y="3243040"/>
            <a:ext cx="5905387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Phone registration</a:t>
            </a: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Credit cards management </a:t>
            </a: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Information on transactions</a:t>
            </a: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Payments: peer-to-peer, online tickets (railway, flight), bills, fees, fines, online games, parking, etc.</a:t>
            </a: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Loans </a:t>
            </a: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Deposits</a:t>
            </a: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Push notifications</a:t>
            </a:r>
          </a:p>
          <a:p>
            <a:pPr marL="12065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</a:pP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31" name="Google Shape;527;g291082dc498_0_410">
            <a:extLst>
              <a:ext uri="{FF2B5EF4-FFF2-40B4-BE49-F238E27FC236}">
                <a16:creationId xmlns:a16="http://schemas.microsoft.com/office/drawing/2014/main" id="{9F23A9F4-3E6E-401E-60E2-695BD834B956}"/>
              </a:ext>
            </a:extLst>
          </p:cNvPr>
          <p:cNvSpPr txBox="1"/>
          <p:nvPr/>
        </p:nvSpPr>
        <p:spPr>
          <a:xfrm>
            <a:off x="833834" y="1271089"/>
            <a:ext cx="51881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Exo 2"/>
                <a:sym typeface="Exo 2"/>
              </a:rPr>
              <a:t>Subtitle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98;p59">
            <a:extLst>
              <a:ext uri="{FF2B5EF4-FFF2-40B4-BE49-F238E27FC236}">
                <a16:creationId xmlns:a16="http://schemas.microsoft.com/office/drawing/2014/main" id="{BD990B18-0C2A-816B-0582-8B392F36641B}"/>
              </a:ext>
            </a:extLst>
          </p:cNvPr>
          <p:cNvSpPr txBox="1"/>
          <p:nvPr/>
        </p:nvSpPr>
        <p:spPr>
          <a:xfrm>
            <a:off x="833835" y="1925223"/>
            <a:ext cx="60145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developed the first version of Privat24 mobile banking app.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 bank mobile app has more than 10 million users.</a:t>
            </a:r>
          </a:p>
        </p:txBody>
      </p:sp>
      <p:pic>
        <p:nvPicPr>
          <p:cNvPr id="33" name="Google Shape;800;g291082dc498_0_276">
            <a:extLst>
              <a:ext uri="{FF2B5EF4-FFF2-40B4-BE49-F238E27FC236}">
                <a16:creationId xmlns:a16="http://schemas.microsoft.com/office/drawing/2014/main" id="{24F8280D-261A-FBA9-0EAE-B7A48460E9F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907" t="21980" r="78595" b="7308"/>
          <a:stretch/>
        </p:blipFill>
        <p:spPr>
          <a:xfrm>
            <a:off x="10174638" y="772469"/>
            <a:ext cx="1595437" cy="3271837"/>
          </a:xfrm>
          <a:prstGeom prst="flowChartAlternateProcess">
            <a:avLst/>
          </a:prstGeom>
          <a:noFill/>
          <a:ln>
            <a:noFill/>
          </a:ln>
          <a:effectLst>
            <a:outerShdw blurRad="152400" dist="228600" dir="5700000" sx="94000" sy="94000" algn="ctr" rotWithShape="0">
              <a:schemeClr val="bg2">
                <a:alpha val="58000"/>
              </a:schemeClr>
            </a:outerShdw>
          </a:effectLst>
        </p:spPr>
      </p:pic>
      <p:pic>
        <p:nvPicPr>
          <p:cNvPr id="34" name="Google Shape;801;g291082dc498_0_276">
            <a:extLst>
              <a:ext uri="{FF2B5EF4-FFF2-40B4-BE49-F238E27FC236}">
                <a16:creationId xmlns:a16="http://schemas.microsoft.com/office/drawing/2014/main" id="{0D2ADCEB-410E-B4DA-0AF5-A26DC4C4F5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8678" t="22110" r="53804" b="7350"/>
          <a:stretch/>
        </p:blipFill>
        <p:spPr>
          <a:xfrm>
            <a:off x="7272847" y="830764"/>
            <a:ext cx="1604455" cy="3279105"/>
          </a:xfrm>
          <a:prstGeom prst="flowChartAlternateProcess">
            <a:avLst/>
          </a:prstGeom>
          <a:noFill/>
          <a:ln>
            <a:noFill/>
          </a:ln>
          <a:effectLst>
            <a:outerShdw blurRad="152400" dist="228600" dir="5700000" sx="94000" sy="94000" algn="ctr" rotWithShape="0">
              <a:schemeClr val="bg2">
                <a:alpha val="58000"/>
              </a:schemeClr>
            </a:outerShdw>
          </a:effectLst>
        </p:spPr>
      </p:pic>
      <p:pic>
        <p:nvPicPr>
          <p:cNvPr id="35" name="Google Shape;802;g291082dc498_0_276">
            <a:extLst>
              <a:ext uri="{FF2B5EF4-FFF2-40B4-BE49-F238E27FC236}">
                <a16:creationId xmlns:a16="http://schemas.microsoft.com/office/drawing/2014/main" id="{349451B9-F1D6-0509-8129-54F21FBD4F3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3355" t="22353" r="29215" b="7196"/>
          <a:stretch/>
        </p:blipFill>
        <p:spPr>
          <a:xfrm>
            <a:off x="8673929" y="2553365"/>
            <a:ext cx="1734904" cy="3557589"/>
          </a:xfrm>
          <a:prstGeom prst="flowChartAlternateProcess">
            <a:avLst/>
          </a:prstGeom>
          <a:noFill/>
          <a:ln>
            <a:noFill/>
          </a:ln>
          <a:effectLst>
            <a:outerShdw blurRad="152400" dist="228600" dir="5700000" sx="94000" sy="94000" algn="ctr" rotWithShape="0">
              <a:schemeClr val="bg2">
                <a:alpha val="58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59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46;p63" descr="Изображение выглядит как снимок экрана, темнота, черный,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1A7A1BE1-75C5-4A3A-C12F-86F94FF4E21B}"/>
              </a:ext>
            </a:extLst>
          </p:cNvPr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 rot="-5400000">
            <a:off x="-194933" y="377950"/>
            <a:ext cx="6545057" cy="578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47;p63">
            <a:extLst>
              <a:ext uri="{FF2B5EF4-FFF2-40B4-BE49-F238E27FC236}">
                <a16:creationId xmlns:a16="http://schemas.microsoft.com/office/drawing/2014/main" id="{A9069516-7A89-F4E7-2BCD-328111811F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6" name="Google Shape;848;p63">
            <a:extLst>
              <a:ext uri="{FF2B5EF4-FFF2-40B4-BE49-F238E27FC236}">
                <a16:creationId xmlns:a16="http://schemas.microsoft.com/office/drawing/2014/main" id="{91DE7078-3D08-806A-9EB7-C67EA55B870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8" b="4544"/>
          <a:stretch/>
        </p:blipFill>
        <p:spPr>
          <a:xfrm>
            <a:off x="475246" y="2444060"/>
            <a:ext cx="358589" cy="1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49;p63">
            <a:extLst>
              <a:ext uri="{FF2B5EF4-FFF2-40B4-BE49-F238E27FC236}">
                <a16:creationId xmlns:a16="http://schemas.microsoft.com/office/drawing/2014/main" id="{2062B8D4-BD14-377E-CF7B-44E9E20237C8}"/>
              </a:ext>
            </a:extLst>
          </p:cNvPr>
          <p:cNvSpPr/>
          <p:nvPr/>
        </p:nvSpPr>
        <p:spPr>
          <a:xfrm>
            <a:off x="163002" y="6545058"/>
            <a:ext cx="12028998" cy="312942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850;p63">
            <a:extLst>
              <a:ext uri="{FF2B5EF4-FFF2-40B4-BE49-F238E27FC236}">
                <a16:creationId xmlns:a16="http://schemas.microsoft.com/office/drawing/2014/main" id="{A1F91BA3-6DF8-B8B2-4584-41316D890B24}"/>
              </a:ext>
            </a:extLst>
          </p:cNvPr>
          <p:cNvSpPr txBox="1"/>
          <p:nvPr/>
        </p:nvSpPr>
        <p:spPr>
          <a:xfrm>
            <a:off x="7568170" y="6591714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Since 2002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on the market</a:t>
            </a:r>
            <a:endParaRPr/>
          </a:p>
        </p:txBody>
      </p:sp>
      <p:sp>
        <p:nvSpPr>
          <p:cNvPr id="22" name="Google Shape;851;p63">
            <a:extLst>
              <a:ext uri="{FF2B5EF4-FFF2-40B4-BE49-F238E27FC236}">
                <a16:creationId xmlns:a16="http://schemas.microsoft.com/office/drawing/2014/main" id="{645343EC-76E9-9D95-AB69-D1152607ACA6}"/>
              </a:ext>
            </a:extLst>
          </p:cNvPr>
          <p:cNvSpPr txBox="1"/>
          <p:nvPr/>
        </p:nvSpPr>
        <p:spPr>
          <a:xfrm>
            <a:off x="9306729" y="6585497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21 years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 Cybersecurity</a:t>
            </a:r>
            <a:endParaRPr/>
          </a:p>
        </p:txBody>
      </p:sp>
      <p:sp>
        <p:nvSpPr>
          <p:cNvPr id="29" name="Google Shape;852;p63">
            <a:extLst>
              <a:ext uri="{FF2B5EF4-FFF2-40B4-BE49-F238E27FC236}">
                <a16:creationId xmlns:a16="http://schemas.microsoft.com/office/drawing/2014/main" id="{C056D0D7-D2B5-7E28-F9DD-3C9965DDA902}"/>
              </a:ext>
            </a:extLst>
          </p:cNvPr>
          <p:cNvSpPr txBox="1"/>
          <p:nvPr/>
        </p:nvSpPr>
        <p:spPr>
          <a:xfrm>
            <a:off x="10992270" y="6588606"/>
            <a:ext cx="97162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400+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employees</a:t>
            </a:r>
            <a:endParaRPr/>
          </a:p>
        </p:txBody>
      </p:sp>
      <p:cxnSp>
        <p:nvCxnSpPr>
          <p:cNvPr id="31" name="Google Shape;853;p63">
            <a:extLst>
              <a:ext uri="{FF2B5EF4-FFF2-40B4-BE49-F238E27FC236}">
                <a16:creationId xmlns:a16="http://schemas.microsoft.com/office/drawing/2014/main" id="{D2582812-A759-745C-9CD2-45F26E1FE0C8}"/>
              </a:ext>
            </a:extLst>
          </p:cNvPr>
          <p:cNvCxnSpPr/>
          <p:nvPr/>
        </p:nvCxnSpPr>
        <p:spPr>
          <a:xfrm rot="10800000">
            <a:off x="9115441" y="6600518"/>
            <a:ext cx="0" cy="185359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854;p63">
            <a:extLst>
              <a:ext uri="{FF2B5EF4-FFF2-40B4-BE49-F238E27FC236}">
                <a16:creationId xmlns:a16="http://schemas.microsoft.com/office/drawing/2014/main" id="{1954C80D-8FAB-1DA7-7406-2C63E46585FC}"/>
              </a:ext>
            </a:extLst>
          </p:cNvPr>
          <p:cNvCxnSpPr/>
          <p:nvPr/>
        </p:nvCxnSpPr>
        <p:spPr>
          <a:xfrm rot="10800000">
            <a:off x="10817146" y="6584970"/>
            <a:ext cx="0" cy="185359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856;p63">
            <a:extLst>
              <a:ext uri="{FF2B5EF4-FFF2-40B4-BE49-F238E27FC236}">
                <a16:creationId xmlns:a16="http://schemas.microsoft.com/office/drawing/2014/main" id="{2C8FCDEA-047E-F52D-42AE-33130F4D68B5}"/>
              </a:ext>
            </a:extLst>
          </p:cNvPr>
          <p:cNvSpPr txBox="1"/>
          <p:nvPr/>
        </p:nvSpPr>
        <p:spPr>
          <a:xfrm>
            <a:off x="955981" y="3070529"/>
            <a:ext cx="37700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we discuss 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steps?</a:t>
            </a:r>
            <a:endParaRPr sz="9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857;p63">
            <a:extLst>
              <a:ext uri="{FF2B5EF4-FFF2-40B4-BE49-F238E27FC236}">
                <a16:creationId xmlns:a16="http://schemas.microsoft.com/office/drawing/2014/main" id="{85754D2F-0A44-97D8-4637-7819429985DE}"/>
              </a:ext>
            </a:extLst>
          </p:cNvPr>
          <p:cNvSpPr txBox="1"/>
          <p:nvPr/>
        </p:nvSpPr>
        <p:spPr>
          <a:xfrm>
            <a:off x="904652" y="2400714"/>
            <a:ext cx="693420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Any questions?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868;p63" descr="Изображение выглядит как искусство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0AAAA13D-61F9-A887-80A6-30A94305AA6C}"/>
              </a:ext>
            </a:extLst>
          </p:cNvPr>
          <p:cNvPicPr preferRelativeResize="0"/>
          <p:nvPr/>
        </p:nvPicPr>
        <p:blipFill rotWithShape="1">
          <a:blip r:embed="rId6">
            <a:alphaModFix amt="43000"/>
          </a:blip>
          <a:srcRect t="32203" r="18652" b="-1"/>
          <a:stretch/>
        </p:blipFill>
        <p:spPr>
          <a:xfrm>
            <a:off x="7304913" y="1"/>
            <a:ext cx="4887088" cy="407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Рисунок 41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FAF5E6B-BAC5-577E-2397-71C14140A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9666" y="805784"/>
            <a:ext cx="4887088" cy="52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6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34;p13">
            <a:extLst>
              <a:ext uri="{FF2B5EF4-FFF2-40B4-BE49-F238E27FC236}">
                <a16:creationId xmlns:a16="http://schemas.microsoft.com/office/drawing/2014/main" id="{5CD6E443-D029-BC01-B357-F8E43E37A42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6" name="Рисунок 6">
            <a:extLst>
              <a:ext uri="{FF2B5EF4-FFF2-40B4-BE49-F238E27FC236}">
                <a16:creationId xmlns:a16="http://schemas.microsoft.com/office/drawing/2014/main" id="{CBB04FE0-4AD3-3F19-2F29-605FF77BD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28" b="4545"/>
          <a:stretch/>
        </p:blipFill>
        <p:spPr>
          <a:xfrm>
            <a:off x="475246" y="2037388"/>
            <a:ext cx="358589" cy="181982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4AE15BFE-5063-063D-8F98-0725F2B53F57}"/>
              </a:ext>
            </a:extLst>
          </p:cNvPr>
          <p:cNvSpPr/>
          <p:nvPr/>
        </p:nvSpPr>
        <p:spPr>
          <a:xfrm>
            <a:off x="163002" y="6545058"/>
            <a:ext cx="12028998" cy="312942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6" name="Google Shape;143;p4">
            <a:extLst>
              <a:ext uri="{FF2B5EF4-FFF2-40B4-BE49-F238E27FC236}">
                <a16:creationId xmlns:a16="http://schemas.microsoft.com/office/drawing/2014/main" id="{48247F62-BB9C-5A07-31BC-A34483BCA48B}"/>
              </a:ext>
            </a:extLst>
          </p:cNvPr>
          <p:cNvSpPr txBox="1"/>
          <p:nvPr/>
        </p:nvSpPr>
        <p:spPr>
          <a:xfrm>
            <a:off x="7568170" y="6591714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Since 2002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on the market</a:t>
            </a:r>
          </a:p>
        </p:txBody>
      </p:sp>
      <p:sp>
        <p:nvSpPr>
          <p:cNvPr id="57" name="Google Shape;143;p4">
            <a:extLst>
              <a:ext uri="{FF2B5EF4-FFF2-40B4-BE49-F238E27FC236}">
                <a16:creationId xmlns:a16="http://schemas.microsoft.com/office/drawing/2014/main" id="{D949D1CF-72AB-43E3-3A50-834F3F54E648}"/>
              </a:ext>
            </a:extLst>
          </p:cNvPr>
          <p:cNvSpPr txBox="1"/>
          <p:nvPr/>
        </p:nvSpPr>
        <p:spPr>
          <a:xfrm>
            <a:off x="9306729" y="6585497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21 years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in Cybersecurity</a:t>
            </a:r>
          </a:p>
        </p:txBody>
      </p:sp>
      <p:sp>
        <p:nvSpPr>
          <p:cNvPr id="58" name="Google Shape;143;p4">
            <a:extLst>
              <a:ext uri="{FF2B5EF4-FFF2-40B4-BE49-F238E27FC236}">
                <a16:creationId xmlns:a16="http://schemas.microsoft.com/office/drawing/2014/main" id="{E3320C34-EC7B-7630-8367-EE5B16DA63DA}"/>
              </a:ext>
            </a:extLst>
          </p:cNvPr>
          <p:cNvSpPr txBox="1"/>
          <p:nvPr/>
        </p:nvSpPr>
        <p:spPr>
          <a:xfrm>
            <a:off x="10992270" y="6588606"/>
            <a:ext cx="97162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>
                <a:solidFill>
                  <a:schemeClr val="bg1"/>
                </a:solidFill>
                <a:latin typeface="Exo 2"/>
              </a:rPr>
              <a:t>350+ </a:t>
            </a:r>
            <a:r>
              <a:rPr lang="en-US" sz="800">
                <a:solidFill>
                  <a:schemeClr val="bg1"/>
                </a:solidFill>
                <a:latin typeface="Exo 2"/>
              </a:rPr>
              <a:t>employees</a:t>
            </a:r>
            <a:endParaRPr lang="en-US" sz="800" dirty="0">
              <a:solidFill>
                <a:schemeClr val="bg1"/>
              </a:solidFill>
              <a:latin typeface="Exo 2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57A63DE1-BE82-37CD-02D9-951335BA4C11}"/>
              </a:ext>
            </a:extLst>
          </p:cNvPr>
          <p:cNvCxnSpPr/>
          <p:nvPr/>
        </p:nvCxnSpPr>
        <p:spPr>
          <a:xfrm flipV="1">
            <a:off x="9115441" y="6600518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759193C2-0A44-1871-F57D-D145ED648FE0}"/>
              </a:ext>
            </a:extLst>
          </p:cNvPr>
          <p:cNvCxnSpPr/>
          <p:nvPr/>
        </p:nvCxnSpPr>
        <p:spPr>
          <a:xfrm flipV="1">
            <a:off x="10817146" y="6584970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Google Shape;1014;p43">
            <a:extLst>
              <a:ext uri="{FF2B5EF4-FFF2-40B4-BE49-F238E27FC236}">
                <a16:creationId xmlns:a16="http://schemas.microsoft.com/office/drawing/2014/main" id="{7D270749-A913-F76C-4282-5B802312F044}"/>
              </a:ext>
            </a:extLst>
          </p:cNvPr>
          <p:cNvSpPr txBox="1"/>
          <p:nvPr/>
        </p:nvSpPr>
        <p:spPr>
          <a:xfrm>
            <a:off x="1344179" y="3342033"/>
            <a:ext cx="4322973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Exo 2"/>
                <a:ea typeface="Exo 2"/>
                <a:sym typeface="Exo 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info@apriorit.com</a:t>
            </a:r>
            <a:endParaRPr lang="en-US">
              <a:solidFill>
                <a:schemeClr val="bg1"/>
              </a:solidFill>
              <a:latin typeface="Exo 2"/>
            </a:endParaRPr>
          </a:p>
        </p:txBody>
      </p:sp>
      <p:sp>
        <p:nvSpPr>
          <p:cNvPr id="4" name="Google Shape;1018;p43">
            <a:extLst>
              <a:ext uri="{FF2B5EF4-FFF2-40B4-BE49-F238E27FC236}">
                <a16:creationId xmlns:a16="http://schemas.microsoft.com/office/drawing/2014/main" id="{190B9515-A6FC-48A4-503D-A9455B275ADE}"/>
              </a:ext>
            </a:extLst>
          </p:cNvPr>
          <p:cNvSpPr txBox="1"/>
          <p:nvPr/>
        </p:nvSpPr>
        <p:spPr>
          <a:xfrm>
            <a:off x="904652" y="2663857"/>
            <a:ext cx="70721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Exo 2" panose="00000500000000000000" pitchFamily="2" charset="-52"/>
                <a:ea typeface="Calibri"/>
                <a:cs typeface="Calibri"/>
                <a:sym typeface="Calibri"/>
              </a:rPr>
              <a:t>If you have any questions , please contact us at</a:t>
            </a:r>
            <a:endParaRPr sz="1000" dirty="0">
              <a:solidFill>
                <a:schemeClr val="bg1"/>
              </a:solidFill>
              <a:latin typeface="Exo 2" panose="00000500000000000000" pitchFamily="2" charset="-52"/>
            </a:endParaRPr>
          </a:p>
        </p:txBody>
      </p:sp>
      <p:sp>
        <p:nvSpPr>
          <p:cNvPr id="5" name="Google Shape;1019;p43">
            <a:extLst>
              <a:ext uri="{FF2B5EF4-FFF2-40B4-BE49-F238E27FC236}">
                <a16:creationId xmlns:a16="http://schemas.microsoft.com/office/drawing/2014/main" id="{A82F5425-FEAC-9E88-D1DA-B545E01D630E}"/>
              </a:ext>
            </a:extLst>
          </p:cNvPr>
          <p:cNvSpPr txBox="1"/>
          <p:nvPr/>
        </p:nvSpPr>
        <p:spPr>
          <a:xfrm>
            <a:off x="904652" y="1994042"/>
            <a:ext cx="693420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Thank you!</a:t>
            </a:r>
            <a:endParaRPr sz="3200">
              <a:solidFill>
                <a:schemeClr val="bg1"/>
              </a:solidFill>
            </a:endParaRPr>
          </a:p>
        </p:txBody>
      </p:sp>
      <p:sp>
        <p:nvSpPr>
          <p:cNvPr id="6" name="Google Shape;1020;p43">
            <a:extLst>
              <a:ext uri="{FF2B5EF4-FFF2-40B4-BE49-F238E27FC236}">
                <a16:creationId xmlns:a16="http://schemas.microsoft.com/office/drawing/2014/main" id="{B8A30BAC-2E14-31A7-D421-E21B126F3A23}"/>
              </a:ext>
            </a:extLst>
          </p:cNvPr>
          <p:cNvSpPr txBox="1"/>
          <p:nvPr/>
        </p:nvSpPr>
        <p:spPr>
          <a:xfrm>
            <a:off x="1344179" y="3759848"/>
            <a:ext cx="4322973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www.apriorit.com</a:t>
            </a:r>
            <a:endParaRPr dirty="0">
              <a:solidFill>
                <a:schemeClr val="bg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CCD96E-0FBE-D932-C8F4-430F917D8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2" y="3808451"/>
            <a:ext cx="313264" cy="3132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A7C4FC-E7AF-46B9-777D-632831076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2" y="3395862"/>
            <a:ext cx="313264" cy="304798"/>
          </a:xfrm>
          <a:prstGeom prst="rect">
            <a:avLst/>
          </a:prstGeom>
        </p:spPr>
      </p:pic>
      <p:pic>
        <p:nvPicPr>
          <p:cNvPr id="9" name="Рисунок 4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F8B95C58-5AC1-F80C-6EB9-2E7F8F6328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187" y="5951888"/>
            <a:ext cx="266700" cy="266700"/>
          </a:xfrm>
          <a:prstGeom prst="rect">
            <a:avLst/>
          </a:prstGeom>
        </p:spPr>
      </p:pic>
      <p:pic>
        <p:nvPicPr>
          <p:cNvPr id="10" name="Рисунок 5">
            <a:extLst>
              <a:ext uri="{FF2B5EF4-FFF2-40B4-BE49-F238E27FC236}">
                <a16:creationId xmlns:a16="http://schemas.microsoft.com/office/drawing/2014/main" id="{F24B67EF-2E9C-365A-2C6C-E6AA86451B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516" y="5560373"/>
            <a:ext cx="266700" cy="266700"/>
          </a:xfrm>
          <a:prstGeom prst="rect">
            <a:avLst/>
          </a:prstGeom>
        </p:spPr>
      </p:pic>
      <p:pic>
        <p:nvPicPr>
          <p:cNvPr id="11" name="Рисунок 6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4D987A90-4B59-14C1-D3A8-6752D21D1E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0937" y="5950650"/>
            <a:ext cx="266700" cy="266700"/>
          </a:xfrm>
          <a:prstGeom prst="rect">
            <a:avLst/>
          </a:prstGeom>
        </p:spPr>
      </p:pic>
      <p:pic>
        <p:nvPicPr>
          <p:cNvPr id="13" name="Рисунок 7">
            <a:extLst>
              <a:ext uri="{FF2B5EF4-FFF2-40B4-BE49-F238E27FC236}">
                <a16:creationId xmlns:a16="http://schemas.microsoft.com/office/drawing/2014/main" id="{8519B277-9AF4-583A-D0B0-21A87E8D4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5370" y="5569033"/>
            <a:ext cx="266700" cy="26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AA725F-CC6B-E035-DE0A-5F7C5F521670}"/>
              </a:ext>
            </a:extLst>
          </p:cNvPr>
          <p:cNvSpPr txBox="1"/>
          <p:nvPr/>
        </p:nvSpPr>
        <p:spPr>
          <a:xfrm>
            <a:off x="1231075" y="5565568"/>
            <a:ext cx="30202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Exo 2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www.linkedin.com/company/apriorit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  <a:latin typeface="Exo 2"/>
            </a:endParaRPr>
          </a:p>
          <a:p>
            <a:r>
              <a:rPr lang="en-US" sz="1200" dirty="0">
                <a:solidFill>
                  <a:schemeClr val="bg1"/>
                </a:solidFill>
                <a:latin typeface="Exo 2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www.twitter.com/Apriorit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985B7-3E70-8F48-F93B-3661AFAF82AF}"/>
              </a:ext>
            </a:extLst>
          </p:cNvPr>
          <p:cNvSpPr txBox="1"/>
          <p:nvPr/>
        </p:nvSpPr>
        <p:spPr>
          <a:xfrm>
            <a:off x="855023" y="505097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Exo 2"/>
              </a:rPr>
              <a:t>Follow us on social media: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A1422-757F-C8D3-6DFE-205D370282B4}"/>
              </a:ext>
            </a:extLst>
          </p:cNvPr>
          <p:cNvSpPr txBox="1"/>
          <p:nvPr/>
        </p:nvSpPr>
        <p:spPr>
          <a:xfrm>
            <a:off x="5308268" y="5565567"/>
            <a:ext cx="31984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Exo 2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www.softwareengineeringblog.quora.com</a:t>
            </a:r>
            <a:endParaRPr lang="en-US" sz="1200">
              <a:solidFill>
                <a:schemeClr val="bg1"/>
              </a:solidFill>
            </a:endParaRPr>
          </a:p>
          <a:p>
            <a:endParaRPr lang="en-US" sz="1200">
              <a:solidFill>
                <a:schemeClr val="bg1"/>
              </a:solidFill>
              <a:latin typeface="Exo 2"/>
            </a:endParaRPr>
          </a:p>
          <a:p>
            <a:r>
              <a:rPr lang="en-US" sz="1200">
                <a:solidFill>
                  <a:schemeClr val="bg1"/>
                </a:solidFill>
                <a:latin typeface="Exo 2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www.facebook.com/apriorit</a:t>
            </a:r>
            <a:endParaRPr lang="en-US" sz="1200">
              <a:solidFill>
                <a:schemeClr val="bg1"/>
              </a:solidFill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0" name="Рисунок 19" descr="Изображение выглядит как искусство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EF2C28BD-AF98-AC1C-02FC-BD5350F76FF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8000"/>
          </a:blip>
          <a:srcRect t="32203" r="18653" b="-1"/>
          <a:stretch/>
        </p:blipFill>
        <p:spPr>
          <a:xfrm>
            <a:off x="6734967" y="0"/>
            <a:ext cx="5457034" cy="454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0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6;p2" descr="Изображение выглядит как снимок экрана, темнота, черный,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299EA8E7-4CC9-C174-BC30-9B3CFE4CB2F6}"/>
              </a:ext>
            </a:extLst>
          </p:cNvPr>
          <p:cNvPicPr preferRelativeResize="0"/>
          <p:nvPr/>
        </p:nvPicPr>
        <p:blipFill rotWithShape="1">
          <a:blip r:embed="rId3">
            <a:alphaModFix amt="31000"/>
          </a:blip>
          <a:srcRect/>
          <a:stretch/>
        </p:blipFill>
        <p:spPr>
          <a:xfrm rot="5400000">
            <a:off x="5332747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6C50DAAA-E916-30B0-8DBF-627E49043E3B}"/>
              </a:ext>
            </a:extLst>
          </p:cNvPr>
          <p:cNvSpPr/>
          <p:nvPr/>
        </p:nvSpPr>
        <p:spPr>
          <a:xfrm>
            <a:off x="163002" y="6545058"/>
            <a:ext cx="12028998" cy="312942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8;p2">
            <a:extLst>
              <a:ext uri="{FF2B5EF4-FFF2-40B4-BE49-F238E27FC236}">
                <a16:creationId xmlns:a16="http://schemas.microsoft.com/office/drawing/2014/main" id="{D9E1871C-38A5-CB17-2EF9-ADAE914F38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5" name="Google Shape;109;p2">
            <a:extLst>
              <a:ext uri="{FF2B5EF4-FFF2-40B4-BE49-F238E27FC236}">
                <a16:creationId xmlns:a16="http://schemas.microsoft.com/office/drawing/2014/main" id="{5DACC5DA-2421-D128-A64E-E33E25D9147B}"/>
              </a:ext>
            </a:extLst>
          </p:cNvPr>
          <p:cNvSpPr txBox="1"/>
          <p:nvPr/>
        </p:nvSpPr>
        <p:spPr>
          <a:xfrm>
            <a:off x="769916" y="378030"/>
            <a:ext cx="31379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Agenda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10;p2">
            <a:extLst>
              <a:ext uri="{FF2B5EF4-FFF2-40B4-BE49-F238E27FC236}">
                <a16:creationId xmlns:a16="http://schemas.microsoft.com/office/drawing/2014/main" id="{38F95ABC-FBDE-6341-DB84-43A2A7B99C26}"/>
              </a:ext>
            </a:extLst>
          </p:cNvPr>
          <p:cNvSpPr txBox="1"/>
          <p:nvPr/>
        </p:nvSpPr>
        <p:spPr>
          <a:xfrm>
            <a:off x="7568170" y="6591714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Since 2002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on the market</a:t>
            </a:r>
            <a:endParaRPr/>
          </a:p>
        </p:txBody>
      </p:sp>
      <p:pic>
        <p:nvPicPr>
          <p:cNvPr id="30" name="Google Shape;111;p2">
            <a:extLst>
              <a:ext uri="{FF2B5EF4-FFF2-40B4-BE49-F238E27FC236}">
                <a16:creationId xmlns:a16="http://schemas.microsoft.com/office/drawing/2014/main" id="{30387A76-5BA7-A143-F0AA-B0AD4541ED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8" b="4544"/>
          <a:stretch/>
        </p:blipFill>
        <p:spPr>
          <a:xfrm>
            <a:off x="11545028" y="6164562"/>
            <a:ext cx="358589" cy="18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12;p2">
            <a:extLst>
              <a:ext uri="{FF2B5EF4-FFF2-40B4-BE49-F238E27FC236}">
                <a16:creationId xmlns:a16="http://schemas.microsoft.com/office/drawing/2014/main" id="{992D425A-05B5-4EF6-5AB2-5A38E118FF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8" b="4544"/>
          <a:stretch/>
        </p:blipFill>
        <p:spPr>
          <a:xfrm>
            <a:off x="475246" y="623306"/>
            <a:ext cx="358589" cy="18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19;p2">
            <a:extLst>
              <a:ext uri="{FF2B5EF4-FFF2-40B4-BE49-F238E27FC236}">
                <a16:creationId xmlns:a16="http://schemas.microsoft.com/office/drawing/2014/main" id="{7A28CB20-8623-F98B-8556-D474AF47866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8" b="4544"/>
          <a:stretch/>
        </p:blipFill>
        <p:spPr>
          <a:xfrm>
            <a:off x="475246" y="624626"/>
            <a:ext cx="358589" cy="1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35;p2">
            <a:extLst>
              <a:ext uri="{FF2B5EF4-FFF2-40B4-BE49-F238E27FC236}">
                <a16:creationId xmlns:a16="http://schemas.microsoft.com/office/drawing/2014/main" id="{0E6BA9C3-2D35-1CEA-C609-5635136B90F6}"/>
              </a:ext>
            </a:extLst>
          </p:cNvPr>
          <p:cNvSpPr txBox="1"/>
          <p:nvPr/>
        </p:nvSpPr>
        <p:spPr>
          <a:xfrm>
            <a:off x="9306729" y="6585497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21 years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 Cybersecurity</a:t>
            </a:r>
            <a:endParaRPr/>
          </a:p>
        </p:txBody>
      </p:sp>
      <p:sp>
        <p:nvSpPr>
          <p:cNvPr id="34" name="Google Shape;136;p2">
            <a:extLst>
              <a:ext uri="{FF2B5EF4-FFF2-40B4-BE49-F238E27FC236}">
                <a16:creationId xmlns:a16="http://schemas.microsoft.com/office/drawing/2014/main" id="{EACD5A38-F623-4D49-6D9E-2BF21992DD09}"/>
              </a:ext>
            </a:extLst>
          </p:cNvPr>
          <p:cNvSpPr txBox="1"/>
          <p:nvPr/>
        </p:nvSpPr>
        <p:spPr>
          <a:xfrm>
            <a:off x="10992270" y="6588606"/>
            <a:ext cx="97162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400+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employees</a:t>
            </a:r>
            <a:endParaRPr/>
          </a:p>
        </p:txBody>
      </p:sp>
      <p:cxnSp>
        <p:nvCxnSpPr>
          <p:cNvPr id="38" name="Google Shape;137;p2">
            <a:extLst>
              <a:ext uri="{FF2B5EF4-FFF2-40B4-BE49-F238E27FC236}">
                <a16:creationId xmlns:a16="http://schemas.microsoft.com/office/drawing/2014/main" id="{6374F0E4-2A94-1EC8-F975-EEC7D81C399F}"/>
              </a:ext>
            </a:extLst>
          </p:cNvPr>
          <p:cNvCxnSpPr/>
          <p:nvPr/>
        </p:nvCxnSpPr>
        <p:spPr>
          <a:xfrm rot="10800000">
            <a:off x="9115441" y="6600518"/>
            <a:ext cx="0" cy="185359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138;p2">
            <a:extLst>
              <a:ext uri="{FF2B5EF4-FFF2-40B4-BE49-F238E27FC236}">
                <a16:creationId xmlns:a16="http://schemas.microsoft.com/office/drawing/2014/main" id="{58AFB04C-E5FE-05EE-3721-435DDFFD4C08}"/>
              </a:ext>
            </a:extLst>
          </p:cNvPr>
          <p:cNvCxnSpPr/>
          <p:nvPr/>
        </p:nvCxnSpPr>
        <p:spPr>
          <a:xfrm rot="10800000">
            <a:off x="10817146" y="6584970"/>
            <a:ext cx="0" cy="185359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100;p2">
            <a:extLst>
              <a:ext uri="{FF2B5EF4-FFF2-40B4-BE49-F238E27FC236}">
                <a16:creationId xmlns:a16="http://schemas.microsoft.com/office/drawing/2014/main" id="{AA7A349F-3626-022E-96E1-A53A32171197}"/>
              </a:ext>
            </a:extLst>
          </p:cNvPr>
          <p:cNvSpPr txBox="1"/>
          <p:nvPr/>
        </p:nvSpPr>
        <p:spPr>
          <a:xfrm>
            <a:off x="769916" y="1436166"/>
            <a:ext cx="403118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2">
              <a:lnSpc>
                <a:spcPct val="200000"/>
              </a:lnSpc>
              <a:buClr>
                <a:srgbClr val="2E6433"/>
              </a:buClr>
              <a:buSzPts val="1900"/>
            </a:pPr>
            <a:r>
              <a:rPr lang="en-US" sz="1200" b="0" i="0" u="sng" strike="noStrike" cap="none" dirty="0">
                <a:solidFill>
                  <a:schemeClr val="bg1"/>
                </a:solidFill>
                <a:latin typeface="Exo 2" panose="00000500000000000000" pitchFamily="2" charset="-52"/>
                <a:ea typeface="Calibri"/>
                <a:cs typeface="Calibri"/>
                <a:sym typeface="Calibri"/>
              </a:rPr>
              <a:t>Section 1</a:t>
            </a:r>
          </a:p>
          <a:p>
            <a:pPr lvl="2">
              <a:lnSpc>
                <a:spcPct val="200000"/>
              </a:lnSpc>
              <a:buClr>
                <a:srgbClr val="2E6433"/>
              </a:buClr>
              <a:buSzPts val="1900"/>
            </a:pPr>
            <a:r>
              <a:rPr lang="en-US" sz="1200" b="0" i="0" u="sng" strike="noStrike" cap="none" dirty="0">
                <a:solidFill>
                  <a:schemeClr val="bg1"/>
                </a:solidFill>
                <a:latin typeface="Exo 2" panose="00000500000000000000" pitchFamily="2" charset="-52"/>
                <a:ea typeface="Calibri"/>
                <a:cs typeface="Calibri"/>
                <a:sym typeface="Calibri"/>
              </a:rPr>
              <a:t>Section 2</a:t>
            </a:r>
          </a:p>
          <a:p>
            <a:pPr lvl="2">
              <a:lnSpc>
                <a:spcPct val="200000"/>
              </a:lnSpc>
              <a:buClr>
                <a:srgbClr val="2E6433"/>
              </a:buClr>
              <a:buSzPts val="1900"/>
            </a:pPr>
            <a:r>
              <a:rPr lang="en-US" sz="1200" b="0" i="0" u="sng" strike="noStrike" cap="none" dirty="0">
                <a:solidFill>
                  <a:schemeClr val="bg1"/>
                </a:solidFill>
                <a:latin typeface="Exo 2" panose="00000500000000000000" pitchFamily="2" charset="-52"/>
                <a:ea typeface="Calibri"/>
                <a:cs typeface="Calibri"/>
                <a:sym typeface="Calibri"/>
              </a:rPr>
              <a:t>Section 3</a:t>
            </a:r>
          </a:p>
          <a:p>
            <a:pPr lvl="2">
              <a:lnSpc>
                <a:spcPct val="200000"/>
              </a:lnSpc>
              <a:buClr>
                <a:srgbClr val="2E6433"/>
              </a:buClr>
              <a:buSzPts val="1900"/>
            </a:pPr>
            <a:endParaRPr lang="en-US" sz="1200" b="0" i="0" u="sng" strike="noStrike" cap="none" dirty="0">
              <a:solidFill>
                <a:schemeClr val="bg1"/>
              </a:solidFill>
              <a:latin typeface="Exo 2" panose="00000500000000000000" pitchFamily="2" charset="-52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7;p60" descr="Изображение выглядит как снимок экрана, темнота, черный,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1EFA38C4-FE2B-94B0-F436-7A09C858C027}"/>
              </a:ext>
            </a:extLst>
          </p:cNvPr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 rot="16200000">
            <a:off x="-2331030" y="527851"/>
            <a:ext cx="6545057" cy="578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48;p60" descr="Изображение выглядит как снимок экрана, темнота, черный,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E309FF53-63EC-627B-3C67-F2A2A9C045A5}"/>
              </a:ext>
            </a:extLst>
          </p:cNvPr>
          <p:cNvPicPr preferRelativeResize="0"/>
          <p:nvPr/>
        </p:nvPicPr>
        <p:blipFill rotWithShape="1">
          <a:blip r:embed="rId3">
            <a:alphaModFix amt="99000"/>
          </a:blip>
          <a:srcRect/>
          <a:stretch/>
        </p:blipFill>
        <p:spPr>
          <a:xfrm rot="5400000">
            <a:off x="5633539" y="72123"/>
            <a:ext cx="6558966" cy="655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49;p60">
            <a:extLst>
              <a:ext uri="{FF2B5EF4-FFF2-40B4-BE49-F238E27FC236}">
                <a16:creationId xmlns:a16="http://schemas.microsoft.com/office/drawing/2014/main" id="{F2C26531-1199-439D-727F-45E88C6854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5" name="Google Shape;450;p60">
            <a:extLst>
              <a:ext uri="{FF2B5EF4-FFF2-40B4-BE49-F238E27FC236}">
                <a16:creationId xmlns:a16="http://schemas.microsoft.com/office/drawing/2014/main" id="{2FF305F9-9925-6CAE-3D98-3BA828CCF944}"/>
              </a:ext>
            </a:extLst>
          </p:cNvPr>
          <p:cNvSpPr txBox="1"/>
          <p:nvPr/>
        </p:nvSpPr>
        <p:spPr>
          <a:xfrm>
            <a:off x="769916" y="378030"/>
            <a:ext cx="70501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</a:t>
            </a:r>
            <a:r>
              <a:rPr lang="en-US" sz="3200" b="1" i="0" u="none" strike="noStrike" cap="none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with table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451;p60">
            <a:extLst>
              <a:ext uri="{FF2B5EF4-FFF2-40B4-BE49-F238E27FC236}">
                <a16:creationId xmlns:a16="http://schemas.microsoft.com/office/drawing/2014/main" id="{FF12AEB2-677B-9476-DC04-4C271D769C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8" b="4544"/>
          <a:stretch/>
        </p:blipFill>
        <p:spPr>
          <a:xfrm>
            <a:off x="475246" y="623306"/>
            <a:ext cx="358589" cy="18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52;p60">
            <a:extLst>
              <a:ext uri="{FF2B5EF4-FFF2-40B4-BE49-F238E27FC236}">
                <a16:creationId xmlns:a16="http://schemas.microsoft.com/office/drawing/2014/main" id="{977B6115-7C77-441B-4843-4BA523E09CD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8" b="4544"/>
          <a:stretch/>
        </p:blipFill>
        <p:spPr>
          <a:xfrm>
            <a:off x="475246" y="624626"/>
            <a:ext cx="358589" cy="1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53;p60">
            <a:extLst>
              <a:ext uri="{FF2B5EF4-FFF2-40B4-BE49-F238E27FC236}">
                <a16:creationId xmlns:a16="http://schemas.microsoft.com/office/drawing/2014/main" id="{CEDD989F-7BF7-0C2E-3B57-4ECE92B84889}"/>
              </a:ext>
            </a:extLst>
          </p:cNvPr>
          <p:cNvSpPr/>
          <p:nvPr/>
        </p:nvSpPr>
        <p:spPr>
          <a:xfrm>
            <a:off x="163002" y="6545058"/>
            <a:ext cx="12028998" cy="312942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454;p60">
            <a:extLst>
              <a:ext uri="{FF2B5EF4-FFF2-40B4-BE49-F238E27FC236}">
                <a16:creationId xmlns:a16="http://schemas.microsoft.com/office/drawing/2014/main" id="{937AAAEA-F318-2186-2206-3240674718A1}"/>
              </a:ext>
            </a:extLst>
          </p:cNvPr>
          <p:cNvSpPr txBox="1"/>
          <p:nvPr/>
        </p:nvSpPr>
        <p:spPr>
          <a:xfrm>
            <a:off x="7568170" y="6591714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Since 2002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on the market</a:t>
            </a:r>
            <a:endParaRPr/>
          </a:p>
        </p:txBody>
      </p:sp>
      <p:sp>
        <p:nvSpPr>
          <p:cNvPr id="33" name="Google Shape;455;p60">
            <a:extLst>
              <a:ext uri="{FF2B5EF4-FFF2-40B4-BE49-F238E27FC236}">
                <a16:creationId xmlns:a16="http://schemas.microsoft.com/office/drawing/2014/main" id="{2AC9D3E7-B122-A6BC-4F2C-50E74F31DE03}"/>
              </a:ext>
            </a:extLst>
          </p:cNvPr>
          <p:cNvSpPr txBox="1"/>
          <p:nvPr/>
        </p:nvSpPr>
        <p:spPr>
          <a:xfrm>
            <a:off x="9306729" y="6585497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21 years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 Cybersecurity</a:t>
            </a:r>
            <a:endParaRPr/>
          </a:p>
        </p:txBody>
      </p:sp>
      <p:sp>
        <p:nvSpPr>
          <p:cNvPr id="34" name="Google Shape;456;p60">
            <a:extLst>
              <a:ext uri="{FF2B5EF4-FFF2-40B4-BE49-F238E27FC236}">
                <a16:creationId xmlns:a16="http://schemas.microsoft.com/office/drawing/2014/main" id="{07051979-76DA-E358-0564-EA39537FDF2F}"/>
              </a:ext>
            </a:extLst>
          </p:cNvPr>
          <p:cNvSpPr txBox="1"/>
          <p:nvPr/>
        </p:nvSpPr>
        <p:spPr>
          <a:xfrm>
            <a:off x="10992270" y="6588606"/>
            <a:ext cx="97162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400+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employees</a:t>
            </a:r>
            <a:endParaRPr/>
          </a:p>
        </p:txBody>
      </p:sp>
      <p:cxnSp>
        <p:nvCxnSpPr>
          <p:cNvPr id="38" name="Google Shape;457;p60">
            <a:extLst>
              <a:ext uri="{FF2B5EF4-FFF2-40B4-BE49-F238E27FC236}">
                <a16:creationId xmlns:a16="http://schemas.microsoft.com/office/drawing/2014/main" id="{C3E8F60F-B2F5-BC8E-38B6-52E795243C75}"/>
              </a:ext>
            </a:extLst>
          </p:cNvPr>
          <p:cNvCxnSpPr/>
          <p:nvPr/>
        </p:nvCxnSpPr>
        <p:spPr>
          <a:xfrm rot="10800000">
            <a:off x="9115441" y="6600518"/>
            <a:ext cx="0" cy="185359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58;p60">
            <a:extLst>
              <a:ext uri="{FF2B5EF4-FFF2-40B4-BE49-F238E27FC236}">
                <a16:creationId xmlns:a16="http://schemas.microsoft.com/office/drawing/2014/main" id="{F12F00AA-0EF9-9BC3-C4CB-D497C0C7A141}"/>
              </a:ext>
            </a:extLst>
          </p:cNvPr>
          <p:cNvCxnSpPr/>
          <p:nvPr/>
        </p:nvCxnSpPr>
        <p:spPr>
          <a:xfrm rot="10800000">
            <a:off x="10817146" y="6584970"/>
            <a:ext cx="0" cy="185359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459;p60">
            <a:extLst>
              <a:ext uri="{FF2B5EF4-FFF2-40B4-BE49-F238E27FC236}">
                <a16:creationId xmlns:a16="http://schemas.microsoft.com/office/drawing/2014/main" id="{ED48E129-D8DD-FBFC-02FC-2FDDFF1A45C1}"/>
              </a:ext>
            </a:extLst>
          </p:cNvPr>
          <p:cNvSpPr/>
          <p:nvPr/>
        </p:nvSpPr>
        <p:spPr>
          <a:xfrm>
            <a:off x="1057608" y="2817043"/>
            <a:ext cx="10258200" cy="3129600"/>
          </a:xfrm>
          <a:prstGeom prst="roundRect">
            <a:avLst>
              <a:gd name="adj" fmla="val 6062"/>
            </a:avLst>
          </a:prstGeom>
          <a:solidFill>
            <a:srgbClr val="24393F"/>
          </a:solidFill>
          <a:ln w="9525" cap="flat" cmpd="sng">
            <a:solidFill>
              <a:srgbClr val="F7F7F7">
                <a:alpha val="4705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460;p60">
            <a:extLst>
              <a:ext uri="{FF2B5EF4-FFF2-40B4-BE49-F238E27FC236}">
                <a16:creationId xmlns:a16="http://schemas.microsoft.com/office/drawing/2014/main" id="{299B1B3B-CE8D-F58D-C502-92B3E65DFBF5}"/>
              </a:ext>
            </a:extLst>
          </p:cNvPr>
          <p:cNvSpPr/>
          <p:nvPr/>
        </p:nvSpPr>
        <p:spPr>
          <a:xfrm>
            <a:off x="1252935" y="5362250"/>
            <a:ext cx="2026045" cy="387830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461;p60">
            <a:extLst>
              <a:ext uri="{FF2B5EF4-FFF2-40B4-BE49-F238E27FC236}">
                <a16:creationId xmlns:a16="http://schemas.microsoft.com/office/drawing/2014/main" id="{02B0D432-9307-4C06-75A9-E9AE44995000}"/>
              </a:ext>
            </a:extLst>
          </p:cNvPr>
          <p:cNvSpPr/>
          <p:nvPr/>
        </p:nvSpPr>
        <p:spPr>
          <a:xfrm>
            <a:off x="1252935" y="2985403"/>
            <a:ext cx="2025900" cy="580800"/>
          </a:xfrm>
          <a:prstGeom prst="roundRect">
            <a:avLst>
              <a:gd name="adj" fmla="val 4422"/>
            </a:avLst>
          </a:prstGeom>
          <a:solidFill>
            <a:srgbClr val="2D8C95">
              <a:alpha val="58823"/>
            </a:srgbClr>
          </a:solidFill>
          <a:ln w="9525" cap="flat" cmpd="sng">
            <a:solidFill>
              <a:srgbClr val="F7F7F7">
                <a:alpha val="25882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463;p60">
            <a:extLst>
              <a:ext uri="{FF2B5EF4-FFF2-40B4-BE49-F238E27FC236}">
                <a16:creationId xmlns:a16="http://schemas.microsoft.com/office/drawing/2014/main" id="{A7A1769B-0834-C80C-785B-4DDB4D6B1CFF}"/>
              </a:ext>
            </a:extLst>
          </p:cNvPr>
          <p:cNvSpPr/>
          <p:nvPr/>
        </p:nvSpPr>
        <p:spPr>
          <a:xfrm>
            <a:off x="8679545" y="2985403"/>
            <a:ext cx="2466975" cy="580730"/>
          </a:xfrm>
          <a:prstGeom prst="roundRect">
            <a:avLst>
              <a:gd name="adj" fmla="val 2782"/>
            </a:avLst>
          </a:prstGeom>
          <a:solidFill>
            <a:srgbClr val="24393F"/>
          </a:solidFill>
          <a:ln w="9525" cap="flat" cmpd="sng">
            <a:solidFill>
              <a:srgbClr val="F7F7F7">
                <a:alpha val="25882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462;p60">
            <a:extLst>
              <a:ext uri="{FF2B5EF4-FFF2-40B4-BE49-F238E27FC236}">
                <a16:creationId xmlns:a16="http://schemas.microsoft.com/office/drawing/2014/main" id="{72581FB9-7FD4-A153-2967-60B816434330}"/>
              </a:ext>
            </a:extLst>
          </p:cNvPr>
          <p:cNvSpPr/>
          <p:nvPr/>
        </p:nvSpPr>
        <p:spPr>
          <a:xfrm>
            <a:off x="3435890" y="2985403"/>
            <a:ext cx="2466975" cy="580730"/>
          </a:xfrm>
          <a:prstGeom prst="roundRect">
            <a:avLst>
              <a:gd name="adj" fmla="val 6062"/>
            </a:avLst>
          </a:prstGeom>
          <a:solidFill>
            <a:srgbClr val="24393F"/>
          </a:solidFill>
          <a:ln w="9525" cap="flat" cmpd="sng">
            <a:solidFill>
              <a:srgbClr val="F7F7F7">
                <a:alpha val="25882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463;p60">
            <a:extLst>
              <a:ext uri="{FF2B5EF4-FFF2-40B4-BE49-F238E27FC236}">
                <a16:creationId xmlns:a16="http://schemas.microsoft.com/office/drawing/2014/main" id="{17A8FCE7-C1D1-DCA5-2D25-05565CB14EEA}"/>
              </a:ext>
            </a:extLst>
          </p:cNvPr>
          <p:cNvSpPr/>
          <p:nvPr/>
        </p:nvSpPr>
        <p:spPr>
          <a:xfrm>
            <a:off x="6059773" y="2985403"/>
            <a:ext cx="2466975" cy="580730"/>
          </a:xfrm>
          <a:prstGeom prst="roundRect">
            <a:avLst>
              <a:gd name="adj" fmla="val 2782"/>
            </a:avLst>
          </a:prstGeom>
          <a:solidFill>
            <a:srgbClr val="24393F"/>
          </a:solidFill>
          <a:ln w="9525" cap="flat" cmpd="sng">
            <a:solidFill>
              <a:srgbClr val="F7F7F7">
                <a:alpha val="25882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465;p60">
            <a:extLst>
              <a:ext uri="{FF2B5EF4-FFF2-40B4-BE49-F238E27FC236}">
                <a16:creationId xmlns:a16="http://schemas.microsoft.com/office/drawing/2014/main" id="{1308EB96-9BE5-A04A-BBAD-EA63EEE1D0B3}"/>
              </a:ext>
            </a:extLst>
          </p:cNvPr>
          <p:cNvSpPr txBox="1"/>
          <p:nvPr/>
        </p:nvSpPr>
        <p:spPr>
          <a:xfrm>
            <a:off x="4026710" y="3126242"/>
            <a:ext cx="141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Fixed price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466;p60">
            <a:extLst>
              <a:ext uri="{FF2B5EF4-FFF2-40B4-BE49-F238E27FC236}">
                <a16:creationId xmlns:a16="http://schemas.microsoft.com/office/drawing/2014/main" id="{F02ED6F5-A29C-1747-1162-D47FDC9DCF5D}"/>
              </a:ext>
            </a:extLst>
          </p:cNvPr>
          <p:cNvSpPr txBox="1"/>
          <p:nvPr/>
        </p:nvSpPr>
        <p:spPr>
          <a:xfrm>
            <a:off x="6494067" y="3126242"/>
            <a:ext cx="170297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and materials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467;p60">
            <a:extLst>
              <a:ext uri="{FF2B5EF4-FFF2-40B4-BE49-F238E27FC236}">
                <a16:creationId xmlns:a16="http://schemas.microsoft.com/office/drawing/2014/main" id="{C1D2FB93-A324-1DAA-C491-52B8B6D7F7D0}"/>
              </a:ext>
            </a:extLst>
          </p:cNvPr>
          <p:cNvSpPr txBox="1"/>
          <p:nvPr/>
        </p:nvSpPr>
        <p:spPr>
          <a:xfrm>
            <a:off x="9082011" y="3137288"/>
            <a:ext cx="170297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Dedicated team</a:t>
            </a:r>
            <a:r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468;p60">
            <a:extLst>
              <a:ext uri="{FF2B5EF4-FFF2-40B4-BE49-F238E27FC236}">
                <a16:creationId xmlns:a16="http://schemas.microsoft.com/office/drawing/2014/main" id="{AE050A29-1571-E9E3-95A9-70B5DB97C285}"/>
              </a:ext>
            </a:extLst>
          </p:cNvPr>
          <p:cNvSpPr txBox="1"/>
          <p:nvPr/>
        </p:nvSpPr>
        <p:spPr>
          <a:xfrm>
            <a:off x="1477556" y="3126241"/>
            <a:ext cx="15716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and Criteria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471;p60">
            <a:extLst>
              <a:ext uri="{FF2B5EF4-FFF2-40B4-BE49-F238E27FC236}">
                <a16:creationId xmlns:a16="http://schemas.microsoft.com/office/drawing/2014/main" id="{EACC78E3-4EE4-BF41-97E9-A21659FD428C}"/>
              </a:ext>
            </a:extLst>
          </p:cNvPr>
          <p:cNvSpPr/>
          <p:nvPr/>
        </p:nvSpPr>
        <p:spPr>
          <a:xfrm>
            <a:off x="1259873" y="3726710"/>
            <a:ext cx="2026045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473;p60">
            <a:extLst>
              <a:ext uri="{FF2B5EF4-FFF2-40B4-BE49-F238E27FC236}">
                <a16:creationId xmlns:a16="http://schemas.microsoft.com/office/drawing/2014/main" id="{6ECA05AB-763B-DC87-BC70-34D8842DB167}"/>
              </a:ext>
            </a:extLst>
          </p:cNvPr>
          <p:cNvSpPr/>
          <p:nvPr/>
        </p:nvSpPr>
        <p:spPr>
          <a:xfrm>
            <a:off x="1259873" y="4136009"/>
            <a:ext cx="2016900" cy="387900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474;p60">
            <a:extLst>
              <a:ext uri="{FF2B5EF4-FFF2-40B4-BE49-F238E27FC236}">
                <a16:creationId xmlns:a16="http://schemas.microsoft.com/office/drawing/2014/main" id="{F4755A52-A2C4-18C0-E204-7970781E4E7B}"/>
              </a:ext>
            </a:extLst>
          </p:cNvPr>
          <p:cNvSpPr txBox="1"/>
          <p:nvPr/>
        </p:nvSpPr>
        <p:spPr>
          <a:xfrm>
            <a:off x="1374699" y="3787820"/>
            <a:ext cx="179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475;p60">
            <a:extLst>
              <a:ext uri="{FF2B5EF4-FFF2-40B4-BE49-F238E27FC236}">
                <a16:creationId xmlns:a16="http://schemas.microsoft.com/office/drawing/2014/main" id="{063BEFBA-37E1-16F3-DB9F-E385CA0CF2C7}"/>
              </a:ext>
            </a:extLst>
          </p:cNvPr>
          <p:cNvSpPr txBox="1"/>
          <p:nvPr/>
        </p:nvSpPr>
        <p:spPr>
          <a:xfrm>
            <a:off x="1374699" y="4196862"/>
            <a:ext cx="179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Deadlines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476;p60">
            <a:extLst>
              <a:ext uri="{FF2B5EF4-FFF2-40B4-BE49-F238E27FC236}">
                <a16:creationId xmlns:a16="http://schemas.microsoft.com/office/drawing/2014/main" id="{1E722BBA-1792-8404-7CAC-E0D551398037}"/>
              </a:ext>
            </a:extLst>
          </p:cNvPr>
          <p:cNvSpPr/>
          <p:nvPr/>
        </p:nvSpPr>
        <p:spPr>
          <a:xfrm>
            <a:off x="1259873" y="4544861"/>
            <a:ext cx="2016886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477;p60">
            <a:extLst>
              <a:ext uri="{FF2B5EF4-FFF2-40B4-BE49-F238E27FC236}">
                <a16:creationId xmlns:a16="http://schemas.microsoft.com/office/drawing/2014/main" id="{9C95EADF-A832-83B8-AD21-BD9B86C5B161}"/>
              </a:ext>
            </a:extLst>
          </p:cNvPr>
          <p:cNvSpPr/>
          <p:nvPr/>
        </p:nvSpPr>
        <p:spPr>
          <a:xfrm>
            <a:off x="1252935" y="4954160"/>
            <a:ext cx="2026045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478;p60">
            <a:extLst>
              <a:ext uri="{FF2B5EF4-FFF2-40B4-BE49-F238E27FC236}">
                <a16:creationId xmlns:a16="http://schemas.microsoft.com/office/drawing/2014/main" id="{274760BF-0126-77FA-3D72-1E6F4AA81B04}"/>
              </a:ext>
            </a:extLst>
          </p:cNvPr>
          <p:cNvSpPr txBox="1"/>
          <p:nvPr/>
        </p:nvSpPr>
        <p:spPr>
          <a:xfrm>
            <a:off x="1374699" y="4596380"/>
            <a:ext cx="179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 of work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479;p60">
            <a:extLst>
              <a:ext uri="{FF2B5EF4-FFF2-40B4-BE49-F238E27FC236}">
                <a16:creationId xmlns:a16="http://schemas.microsoft.com/office/drawing/2014/main" id="{E2CD4737-D655-7755-E44B-E83037E402CB}"/>
              </a:ext>
            </a:extLst>
          </p:cNvPr>
          <p:cNvSpPr txBox="1"/>
          <p:nvPr/>
        </p:nvSpPr>
        <p:spPr>
          <a:xfrm>
            <a:off x="1374699" y="5004469"/>
            <a:ext cx="179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size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480;p60">
            <a:extLst>
              <a:ext uri="{FF2B5EF4-FFF2-40B4-BE49-F238E27FC236}">
                <a16:creationId xmlns:a16="http://schemas.microsoft.com/office/drawing/2014/main" id="{156359DC-E104-EB30-4095-31F6FA14C587}"/>
              </a:ext>
            </a:extLst>
          </p:cNvPr>
          <p:cNvSpPr txBox="1"/>
          <p:nvPr/>
        </p:nvSpPr>
        <p:spPr>
          <a:xfrm>
            <a:off x="1364808" y="5424398"/>
            <a:ext cx="179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project duration</a:t>
            </a:r>
            <a:endParaRPr sz="1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481;p60">
            <a:extLst>
              <a:ext uri="{FF2B5EF4-FFF2-40B4-BE49-F238E27FC236}">
                <a16:creationId xmlns:a16="http://schemas.microsoft.com/office/drawing/2014/main" id="{91480EA4-0674-5D1F-6457-8F32B457F348}"/>
              </a:ext>
            </a:extLst>
          </p:cNvPr>
          <p:cNvSpPr/>
          <p:nvPr/>
        </p:nvSpPr>
        <p:spPr>
          <a:xfrm>
            <a:off x="3442567" y="5362250"/>
            <a:ext cx="2462519" cy="387830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482;p60">
            <a:extLst>
              <a:ext uri="{FF2B5EF4-FFF2-40B4-BE49-F238E27FC236}">
                <a16:creationId xmlns:a16="http://schemas.microsoft.com/office/drawing/2014/main" id="{8E3977EB-C680-7286-BD50-07CE520F88D6}"/>
              </a:ext>
            </a:extLst>
          </p:cNvPr>
          <p:cNvSpPr/>
          <p:nvPr/>
        </p:nvSpPr>
        <p:spPr>
          <a:xfrm>
            <a:off x="3439980" y="3726710"/>
            <a:ext cx="2462519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483;p60">
            <a:extLst>
              <a:ext uri="{FF2B5EF4-FFF2-40B4-BE49-F238E27FC236}">
                <a16:creationId xmlns:a16="http://schemas.microsoft.com/office/drawing/2014/main" id="{58D2BA27-E319-215A-1EE2-EB1F71A03D0B}"/>
              </a:ext>
            </a:extLst>
          </p:cNvPr>
          <p:cNvSpPr/>
          <p:nvPr/>
        </p:nvSpPr>
        <p:spPr>
          <a:xfrm>
            <a:off x="3440346" y="4136009"/>
            <a:ext cx="2462519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484;p60">
            <a:extLst>
              <a:ext uri="{FF2B5EF4-FFF2-40B4-BE49-F238E27FC236}">
                <a16:creationId xmlns:a16="http://schemas.microsoft.com/office/drawing/2014/main" id="{3EF1F8A4-6793-3812-A169-30F60967D348}"/>
              </a:ext>
            </a:extLst>
          </p:cNvPr>
          <p:cNvSpPr txBox="1"/>
          <p:nvPr/>
        </p:nvSpPr>
        <p:spPr>
          <a:xfrm>
            <a:off x="3554806" y="3787820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485;p60">
            <a:extLst>
              <a:ext uri="{FF2B5EF4-FFF2-40B4-BE49-F238E27FC236}">
                <a16:creationId xmlns:a16="http://schemas.microsoft.com/office/drawing/2014/main" id="{54B0AAC8-CBD3-E0F7-CF59-3C2422104A2E}"/>
              </a:ext>
            </a:extLst>
          </p:cNvPr>
          <p:cNvSpPr txBox="1"/>
          <p:nvPr/>
        </p:nvSpPr>
        <p:spPr>
          <a:xfrm>
            <a:off x="3554806" y="4196862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Predefined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486;p60">
            <a:extLst>
              <a:ext uri="{FF2B5EF4-FFF2-40B4-BE49-F238E27FC236}">
                <a16:creationId xmlns:a16="http://schemas.microsoft.com/office/drawing/2014/main" id="{848B324A-F7AE-EE65-6591-21B15357E31C}"/>
              </a:ext>
            </a:extLst>
          </p:cNvPr>
          <p:cNvSpPr/>
          <p:nvPr/>
        </p:nvSpPr>
        <p:spPr>
          <a:xfrm>
            <a:off x="3440346" y="4544861"/>
            <a:ext cx="2462519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487;p60">
            <a:extLst>
              <a:ext uri="{FF2B5EF4-FFF2-40B4-BE49-F238E27FC236}">
                <a16:creationId xmlns:a16="http://schemas.microsoft.com/office/drawing/2014/main" id="{C6DF1D9B-3873-F425-77CA-E17F1163C8ED}"/>
              </a:ext>
            </a:extLst>
          </p:cNvPr>
          <p:cNvSpPr/>
          <p:nvPr/>
        </p:nvSpPr>
        <p:spPr>
          <a:xfrm>
            <a:off x="3442567" y="4954160"/>
            <a:ext cx="2462519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488;p60">
            <a:extLst>
              <a:ext uri="{FF2B5EF4-FFF2-40B4-BE49-F238E27FC236}">
                <a16:creationId xmlns:a16="http://schemas.microsoft.com/office/drawing/2014/main" id="{6DA45BE0-D34F-4157-8189-659A0F507D9F}"/>
              </a:ext>
            </a:extLst>
          </p:cNvPr>
          <p:cNvSpPr txBox="1"/>
          <p:nvPr/>
        </p:nvSpPr>
        <p:spPr>
          <a:xfrm>
            <a:off x="3554806" y="4596380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Predefined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489;p60">
            <a:extLst>
              <a:ext uri="{FF2B5EF4-FFF2-40B4-BE49-F238E27FC236}">
                <a16:creationId xmlns:a16="http://schemas.microsoft.com/office/drawing/2014/main" id="{D450F2C9-D439-2B94-A0E5-6E755AD82787}"/>
              </a:ext>
            </a:extLst>
          </p:cNvPr>
          <p:cNvSpPr txBox="1"/>
          <p:nvPr/>
        </p:nvSpPr>
        <p:spPr>
          <a:xfrm>
            <a:off x="3554806" y="5004469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490;p60">
            <a:extLst>
              <a:ext uri="{FF2B5EF4-FFF2-40B4-BE49-F238E27FC236}">
                <a16:creationId xmlns:a16="http://schemas.microsoft.com/office/drawing/2014/main" id="{132D3577-DF29-5295-A9D1-3A87C9904224}"/>
              </a:ext>
            </a:extLst>
          </p:cNvPr>
          <p:cNvSpPr txBox="1"/>
          <p:nvPr/>
        </p:nvSpPr>
        <p:spPr>
          <a:xfrm>
            <a:off x="3544915" y="5424398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months or less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491;p60">
            <a:extLst>
              <a:ext uri="{FF2B5EF4-FFF2-40B4-BE49-F238E27FC236}">
                <a16:creationId xmlns:a16="http://schemas.microsoft.com/office/drawing/2014/main" id="{7C3B6C75-46E5-8D9A-3E5C-B3E0B979EB19}"/>
              </a:ext>
            </a:extLst>
          </p:cNvPr>
          <p:cNvSpPr/>
          <p:nvPr/>
        </p:nvSpPr>
        <p:spPr>
          <a:xfrm>
            <a:off x="6060120" y="5362250"/>
            <a:ext cx="2462519" cy="387830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492;p60">
            <a:extLst>
              <a:ext uri="{FF2B5EF4-FFF2-40B4-BE49-F238E27FC236}">
                <a16:creationId xmlns:a16="http://schemas.microsoft.com/office/drawing/2014/main" id="{AB938C65-7AD0-9790-BD1E-2BC55E65AADD}"/>
              </a:ext>
            </a:extLst>
          </p:cNvPr>
          <p:cNvSpPr/>
          <p:nvPr/>
        </p:nvSpPr>
        <p:spPr>
          <a:xfrm>
            <a:off x="6053444" y="3726710"/>
            <a:ext cx="2476134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493;p60">
            <a:extLst>
              <a:ext uri="{FF2B5EF4-FFF2-40B4-BE49-F238E27FC236}">
                <a16:creationId xmlns:a16="http://schemas.microsoft.com/office/drawing/2014/main" id="{7EB14B2F-7106-219E-745D-A9FA38CF18F4}"/>
              </a:ext>
            </a:extLst>
          </p:cNvPr>
          <p:cNvSpPr/>
          <p:nvPr/>
        </p:nvSpPr>
        <p:spPr>
          <a:xfrm>
            <a:off x="6053443" y="4136009"/>
            <a:ext cx="2466975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494;p60">
            <a:extLst>
              <a:ext uri="{FF2B5EF4-FFF2-40B4-BE49-F238E27FC236}">
                <a16:creationId xmlns:a16="http://schemas.microsoft.com/office/drawing/2014/main" id="{66AE03E2-CE01-1266-B272-BE3FC4090572}"/>
              </a:ext>
            </a:extLst>
          </p:cNvPr>
          <p:cNvSpPr txBox="1"/>
          <p:nvPr/>
        </p:nvSpPr>
        <p:spPr>
          <a:xfrm>
            <a:off x="6181884" y="3787820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Flexible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495;p60">
            <a:extLst>
              <a:ext uri="{FF2B5EF4-FFF2-40B4-BE49-F238E27FC236}">
                <a16:creationId xmlns:a16="http://schemas.microsoft.com/office/drawing/2014/main" id="{CED476C9-3732-A1B5-E9D7-8395C847C33E}"/>
              </a:ext>
            </a:extLst>
          </p:cNvPr>
          <p:cNvSpPr txBox="1"/>
          <p:nvPr/>
        </p:nvSpPr>
        <p:spPr>
          <a:xfrm>
            <a:off x="6181884" y="4196862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Flexible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496;p60">
            <a:extLst>
              <a:ext uri="{FF2B5EF4-FFF2-40B4-BE49-F238E27FC236}">
                <a16:creationId xmlns:a16="http://schemas.microsoft.com/office/drawing/2014/main" id="{D6934909-453B-6ED0-577E-9762460B5C20}"/>
              </a:ext>
            </a:extLst>
          </p:cNvPr>
          <p:cNvSpPr/>
          <p:nvPr/>
        </p:nvSpPr>
        <p:spPr>
          <a:xfrm>
            <a:off x="6057899" y="4544861"/>
            <a:ext cx="2462519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497;p60">
            <a:extLst>
              <a:ext uri="{FF2B5EF4-FFF2-40B4-BE49-F238E27FC236}">
                <a16:creationId xmlns:a16="http://schemas.microsoft.com/office/drawing/2014/main" id="{F9684105-CCC6-702F-A57C-04CC252E8990}"/>
              </a:ext>
            </a:extLst>
          </p:cNvPr>
          <p:cNvSpPr/>
          <p:nvPr/>
        </p:nvSpPr>
        <p:spPr>
          <a:xfrm>
            <a:off x="6060120" y="4954160"/>
            <a:ext cx="2462519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498;p60">
            <a:extLst>
              <a:ext uri="{FF2B5EF4-FFF2-40B4-BE49-F238E27FC236}">
                <a16:creationId xmlns:a16="http://schemas.microsoft.com/office/drawing/2014/main" id="{5C7905BC-1C22-A862-DAD5-CFBD9D5A2020}"/>
              </a:ext>
            </a:extLst>
          </p:cNvPr>
          <p:cNvSpPr txBox="1"/>
          <p:nvPr/>
        </p:nvSpPr>
        <p:spPr>
          <a:xfrm>
            <a:off x="6181884" y="4596380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499;p60">
            <a:extLst>
              <a:ext uri="{FF2B5EF4-FFF2-40B4-BE49-F238E27FC236}">
                <a16:creationId xmlns:a16="http://schemas.microsoft.com/office/drawing/2014/main" id="{08355FEE-35FF-7FC9-EE64-BA3C746C70AE}"/>
              </a:ext>
            </a:extLst>
          </p:cNvPr>
          <p:cNvSpPr txBox="1"/>
          <p:nvPr/>
        </p:nvSpPr>
        <p:spPr>
          <a:xfrm>
            <a:off x="6181884" y="5004469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/ Medium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500;p60">
            <a:extLst>
              <a:ext uri="{FF2B5EF4-FFF2-40B4-BE49-F238E27FC236}">
                <a16:creationId xmlns:a16="http://schemas.microsoft.com/office/drawing/2014/main" id="{CFCB7ED5-BA55-C78E-FB0E-CAD660525F3B}"/>
              </a:ext>
            </a:extLst>
          </p:cNvPr>
          <p:cNvSpPr txBox="1"/>
          <p:nvPr/>
        </p:nvSpPr>
        <p:spPr>
          <a:xfrm>
            <a:off x="6171993" y="5424398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to 12 months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501;p60">
            <a:extLst>
              <a:ext uri="{FF2B5EF4-FFF2-40B4-BE49-F238E27FC236}">
                <a16:creationId xmlns:a16="http://schemas.microsoft.com/office/drawing/2014/main" id="{DA5154A1-6C00-9D59-1CE3-8C052D40D6B7}"/>
              </a:ext>
            </a:extLst>
          </p:cNvPr>
          <p:cNvSpPr/>
          <p:nvPr/>
        </p:nvSpPr>
        <p:spPr>
          <a:xfrm>
            <a:off x="8686222" y="5348559"/>
            <a:ext cx="2462519" cy="387830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502;p60">
            <a:extLst>
              <a:ext uri="{FF2B5EF4-FFF2-40B4-BE49-F238E27FC236}">
                <a16:creationId xmlns:a16="http://schemas.microsoft.com/office/drawing/2014/main" id="{30602EBB-F5DB-A9AD-AEA5-BC9CC9142644}"/>
              </a:ext>
            </a:extLst>
          </p:cNvPr>
          <p:cNvSpPr/>
          <p:nvPr/>
        </p:nvSpPr>
        <p:spPr>
          <a:xfrm>
            <a:off x="8693160" y="3713019"/>
            <a:ext cx="2453360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503;p60">
            <a:extLst>
              <a:ext uri="{FF2B5EF4-FFF2-40B4-BE49-F238E27FC236}">
                <a16:creationId xmlns:a16="http://schemas.microsoft.com/office/drawing/2014/main" id="{AD1918E0-2249-029C-0549-8D4E40D0CBCD}"/>
              </a:ext>
            </a:extLst>
          </p:cNvPr>
          <p:cNvSpPr/>
          <p:nvPr/>
        </p:nvSpPr>
        <p:spPr>
          <a:xfrm>
            <a:off x="8684001" y="4122318"/>
            <a:ext cx="2462519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504;p60">
            <a:extLst>
              <a:ext uri="{FF2B5EF4-FFF2-40B4-BE49-F238E27FC236}">
                <a16:creationId xmlns:a16="http://schemas.microsoft.com/office/drawing/2014/main" id="{20303632-1F04-7FAF-3F35-354DD51B88D8}"/>
              </a:ext>
            </a:extLst>
          </p:cNvPr>
          <p:cNvSpPr txBox="1"/>
          <p:nvPr/>
        </p:nvSpPr>
        <p:spPr>
          <a:xfrm>
            <a:off x="8807986" y="3774129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505;p60">
            <a:extLst>
              <a:ext uri="{FF2B5EF4-FFF2-40B4-BE49-F238E27FC236}">
                <a16:creationId xmlns:a16="http://schemas.microsoft.com/office/drawing/2014/main" id="{517524DC-65AA-243E-E8CF-2C619258CC96}"/>
              </a:ext>
            </a:extLst>
          </p:cNvPr>
          <p:cNvSpPr txBox="1"/>
          <p:nvPr/>
        </p:nvSpPr>
        <p:spPr>
          <a:xfrm>
            <a:off x="8807986" y="4183171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Long-term defined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506;p60">
            <a:extLst>
              <a:ext uri="{FF2B5EF4-FFF2-40B4-BE49-F238E27FC236}">
                <a16:creationId xmlns:a16="http://schemas.microsoft.com/office/drawing/2014/main" id="{618F3D6A-FD0E-DA5D-468A-D855DE87B538}"/>
              </a:ext>
            </a:extLst>
          </p:cNvPr>
          <p:cNvSpPr/>
          <p:nvPr/>
        </p:nvSpPr>
        <p:spPr>
          <a:xfrm>
            <a:off x="8684001" y="4531170"/>
            <a:ext cx="2462519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507;p60">
            <a:extLst>
              <a:ext uri="{FF2B5EF4-FFF2-40B4-BE49-F238E27FC236}">
                <a16:creationId xmlns:a16="http://schemas.microsoft.com/office/drawing/2014/main" id="{CA4D7AB7-51D1-4DBF-1241-BB91CF8BB772}"/>
              </a:ext>
            </a:extLst>
          </p:cNvPr>
          <p:cNvSpPr/>
          <p:nvPr/>
        </p:nvSpPr>
        <p:spPr>
          <a:xfrm>
            <a:off x="8686222" y="4940469"/>
            <a:ext cx="2462519" cy="387829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368300" dist="342900" dir="5400000" sx="52000" sy="52000" algn="ctr" rotWithShape="0">
              <a:srgbClr val="F2F2F2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508;p60">
            <a:extLst>
              <a:ext uri="{FF2B5EF4-FFF2-40B4-BE49-F238E27FC236}">
                <a16:creationId xmlns:a16="http://schemas.microsoft.com/office/drawing/2014/main" id="{294C930E-53E7-1D6F-70F5-B5408EFC9096}"/>
              </a:ext>
            </a:extLst>
          </p:cNvPr>
          <p:cNvSpPr txBox="1"/>
          <p:nvPr/>
        </p:nvSpPr>
        <p:spPr>
          <a:xfrm>
            <a:off x="8807986" y="4582689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Long-term defined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509;p60">
            <a:extLst>
              <a:ext uri="{FF2B5EF4-FFF2-40B4-BE49-F238E27FC236}">
                <a16:creationId xmlns:a16="http://schemas.microsoft.com/office/drawing/2014/main" id="{989BE128-77C8-541C-6804-E03E48C9910F}"/>
              </a:ext>
            </a:extLst>
          </p:cNvPr>
          <p:cNvSpPr txBox="1"/>
          <p:nvPr/>
        </p:nvSpPr>
        <p:spPr>
          <a:xfrm>
            <a:off x="8807986" y="4990778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/ Large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510;p60">
            <a:extLst>
              <a:ext uri="{FF2B5EF4-FFF2-40B4-BE49-F238E27FC236}">
                <a16:creationId xmlns:a16="http://schemas.microsoft.com/office/drawing/2014/main" id="{60775FF0-085E-6D4C-0A63-4908C7E341F7}"/>
              </a:ext>
            </a:extLst>
          </p:cNvPr>
          <p:cNvSpPr txBox="1"/>
          <p:nvPr/>
        </p:nvSpPr>
        <p:spPr>
          <a:xfrm>
            <a:off x="8798095" y="5410707"/>
            <a:ext cx="21842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1+ years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511;p60">
            <a:extLst>
              <a:ext uri="{FF2B5EF4-FFF2-40B4-BE49-F238E27FC236}">
                <a16:creationId xmlns:a16="http://schemas.microsoft.com/office/drawing/2014/main" id="{D0046756-2C2E-8C84-90CD-15F73988888F}"/>
              </a:ext>
            </a:extLst>
          </p:cNvPr>
          <p:cNvSpPr txBox="1"/>
          <p:nvPr/>
        </p:nvSpPr>
        <p:spPr>
          <a:xfrm>
            <a:off x="8683656" y="6012377"/>
            <a:ext cx="246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*80% 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1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Apriorit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clients leverage </a:t>
            </a:r>
            <a:endParaRPr sz="1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Dedicated Team cooperation model.</a:t>
            </a:r>
            <a:endParaRPr dirty="0"/>
          </a:p>
        </p:txBody>
      </p:sp>
      <p:sp>
        <p:nvSpPr>
          <p:cNvPr id="107" name="Google Shape;398;p59">
            <a:extLst>
              <a:ext uri="{FF2B5EF4-FFF2-40B4-BE49-F238E27FC236}">
                <a16:creationId xmlns:a16="http://schemas.microsoft.com/office/drawing/2014/main" id="{6F34BF5A-0A46-0282-7B0C-AE35AEC65784}"/>
              </a:ext>
            </a:extLst>
          </p:cNvPr>
          <p:cNvSpPr txBox="1"/>
          <p:nvPr/>
        </p:nvSpPr>
        <p:spPr>
          <a:xfrm>
            <a:off x="833835" y="1328906"/>
            <a:ext cx="66509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Supporting text</a:t>
            </a:r>
            <a:endParaRPr lang="en-US" sz="14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87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34;p13">
            <a:extLst>
              <a:ext uri="{FF2B5EF4-FFF2-40B4-BE49-F238E27FC236}">
                <a16:creationId xmlns:a16="http://schemas.microsoft.com/office/drawing/2014/main" id="{5CD6E443-D029-BC01-B357-F8E43E37A42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769916" y="378030"/>
            <a:ext cx="56611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2" name="Рисунок 6">
            <a:extLst>
              <a:ext uri="{FF2B5EF4-FFF2-40B4-BE49-F238E27FC236}">
                <a16:creationId xmlns:a16="http://schemas.microsoft.com/office/drawing/2014/main" id="{B77C9EA3-F755-AE20-701A-3762AD4E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28" b="4545"/>
          <a:stretch/>
        </p:blipFill>
        <p:spPr>
          <a:xfrm>
            <a:off x="475246" y="623306"/>
            <a:ext cx="358589" cy="181982"/>
          </a:xfrm>
          <a:prstGeom prst="rect">
            <a:avLst/>
          </a:prstGeom>
        </p:spPr>
      </p:pic>
      <p:pic>
        <p:nvPicPr>
          <p:cNvPr id="16" name="Рисунок 6">
            <a:extLst>
              <a:ext uri="{FF2B5EF4-FFF2-40B4-BE49-F238E27FC236}">
                <a16:creationId xmlns:a16="http://schemas.microsoft.com/office/drawing/2014/main" id="{CBB04FE0-4AD3-3F19-2F29-605FF77BD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28" b="4545"/>
          <a:stretch/>
        </p:blipFill>
        <p:spPr>
          <a:xfrm>
            <a:off x="475246" y="624626"/>
            <a:ext cx="358589" cy="181982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4AE15BFE-5063-063D-8F98-0725F2B53F57}"/>
              </a:ext>
            </a:extLst>
          </p:cNvPr>
          <p:cNvSpPr/>
          <p:nvPr/>
        </p:nvSpPr>
        <p:spPr>
          <a:xfrm>
            <a:off x="163002" y="6545058"/>
            <a:ext cx="12028998" cy="312942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6" name="Google Shape;143;p4">
            <a:extLst>
              <a:ext uri="{FF2B5EF4-FFF2-40B4-BE49-F238E27FC236}">
                <a16:creationId xmlns:a16="http://schemas.microsoft.com/office/drawing/2014/main" id="{48247F62-BB9C-5A07-31BC-A34483BCA48B}"/>
              </a:ext>
            </a:extLst>
          </p:cNvPr>
          <p:cNvSpPr txBox="1"/>
          <p:nvPr/>
        </p:nvSpPr>
        <p:spPr>
          <a:xfrm>
            <a:off x="7568170" y="6591714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Since 2002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on the market</a:t>
            </a:r>
          </a:p>
        </p:txBody>
      </p:sp>
      <p:sp>
        <p:nvSpPr>
          <p:cNvPr id="57" name="Google Shape;143;p4">
            <a:extLst>
              <a:ext uri="{FF2B5EF4-FFF2-40B4-BE49-F238E27FC236}">
                <a16:creationId xmlns:a16="http://schemas.microsoft.com/office/drawing/2014/main" id="{D949D1CF-72AB-43E3-3A50-834F3F54E648}"/>
              </a:ext>
            </a:extLst>
          </p:cNvPr>
          <p:cNvSpPr txBox="1"/>
          <p:nvPr/>
        </p:nvSpPr>
        <p:spPr>
          <a:xfrm>
            <a:off x="9306729" y="6585497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21 years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in Cybersecurity</a:t>
            </a:r>
          </a:p>
        </p:txBody>
      </p:sp>
      <p:sp>
        <p:nvSpPr>
          <p:cNvPr id="58" name="Google Shape;143;p4">
            <a:extLst>
              <a:ext uri="{FF2B5EF4-FFF2-40B4-BE49-F238E27FC236}">
                <a16:creationId xmlns:a16="http://schemas.microsoft.com/office/drawing/2014/main" id="{E3320C34-EC7B-7630-8367-EE5B16DA63DA}"/>
              </a:ext>
            </a:extLst>
          </p:cNvPr>
          <p:cNvSpPr txBox="1"/>
          <p:nvPr/>
        </p:nvSpPr>
        <p:spPr>
          <a:xfrm>
            <a:off x="10992270" y="6588606"/>
            <a:ext cx="97162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>
                <a:solidFill>
                  <a:schemeClr val="bg1"/>
                </a:solidFill>
                <a:latin typeface="Exo 2"/>
              </a:rPr>
              <a:t>350+ </a:t>
            </a:r>
            <a:r>
              <a:rPr lang="en-US" sz="800">
                <a:solidFill>
                  <a:schemeClr val="bg1"/>
                </a:solidFill>
                <a:latin typeface="Exo 2"/>
              </a:rPr>
              <a:t>employees</a:t>
            </a:r>
            <a:endParaRPr lang="en-US" sz="800" dirty="0">
              <a:solidFill>
                <a:schemeClr val="bg1"/>
              </a:solidFill>
              <a:latin typeface="Exo 2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57A63DE1-BE82-37CD-02D9-951335BA4C11}"/>
              </a:ext>
            </a:extLst>
          </p:cNvPr>
          <p:cNvCxnSpPr/>
          <p:nvPr/>
        </p:nvCxnSpPr>
        <p:spPr>
          <a:xfrm flipV="1">
            <a:off x="9115441" y="6600518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759193C2-0A44-1871-F57D-D145ED648FE0}"/>
              </a:ext>
            </a:extLst>
          </p:cNvPr>
          <p:cNvCxnSpPr/>
          <p:nvPr/>
        </p:nvCxnSpPr>
        <p:spPr>
          <a:xfrm flipV="1">
            <a:off x="10817146" y="6584970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Скругленный прямоугольник 27">
            <a:extLst>
              <a:ext uri="{FF2B5EF4-FFF2-40B4-BE49-F238E27FC236}">
                <a16:creationId xmlns:a16="http://schemas.microsoft.com/office/drawing/2014/main" id="{F5F7EAE6-9DE8-68D2-52D3-F67402268B1C}"/>
              </a:ext>
            </a:extLst>
          </p:cNvPr>
          <p:cNvSpPr/>
          <p:nvPr/>
        </p:nvSpPr>
        <p:spPr>
          <a:xfrm>
            <a:off x="2290160" y="1982868"/>
            <a:ext cx="2962827" cy="1528532"/>
          </a:xfrm>
          <a:prstGeom prst="roundRect">
            <a:avLst>
              <a:gd name="adj" fmla="val 4422"/>
            </a:avLst>
          </a:prstGeom>
          <a:gradFill flip="none" rotWithShape="1">
            <a:gsLst>
              <a:gs pos="0">
                <a:srgbClr val="F7F7F7">
                  <a:alpha val="76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 w="6350">
            <a:solidFill>
              <a:srgbClr val="F7F7F7"/>
            </a:solidFill>
          </a:ln>
          <a:effectLst>
            <a:outerShdw blurRad="368300" dist="342900" dir="5400000" sx="52000" sy="52000" algn="ctr" rotWithShape="0">
              <a:schemeClr val="bg1">
                <a:lumMod val="9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Google Shape;117;p3">
            <a:extLst>
              <a:ext uri="{FF2B5EF4-FFF2-40B4-BE49-F238E27FC236}">
                <a16:creationId xmlns:a16="http://schemas.microsoft.com/office/drawing/2014/main" id="{1FC3559E-1DE8-A109-FCE7-8794CE49A6FF}"/>
              </a:ext>
            </a:extLst>
          </p:cNvPr>
          <p:cNvSpPr txBox="1"/>
          <p:nvPr/>
        </p:nvSpPr>
        <p:spPr>
          <a:xfrm>
            <a:off x="2469455" y="1592599"/>
            <a:ext cx="220416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Endpoint and Network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1" name="Google Shape;117;p3">
            <a:extLst>
              <a:ext uri="{FF2B5EF4-FFF2-40B4-BE49-F238E27FC236}">
                <a16:creationId xmlns:a16="http://schemas.microsoft.com/office/drawing/2014/main" id="{C1286FE6-933C-7611-074A-2E4F5E09CF25}"/>
              </a:ext>
            </a:extLst>
          </p:cNvPr>
          <p:cNvSpPr txBox="1"/>
          <p:nvPr/>
        </p:nvSpPr>
        <p:spPr>
          <a:xfrm>
            <a:off x="2436919" y="2148355"/>
            <a:ext cx="2673421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Security Stealth Technologies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All Level System </a:t>
            </a:r>
            <a:r>
              <a:rPr lang="en-US" sz="1200" dirty="0" err="1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Monitorings</a:t>
            </a:r>
            <a:endParaRPr lang="en-US" sz="1200" dirty="0">
              <a:solidFill>
                <a:schemeClr val="bg2"/>
              </a:solidFill>
              <a:latin typeface="Calibri"/>
              <a:cs typeface="Calibri"/>
              <a:sym typeface="Calibri"/>
            </a:endParaRP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Device Management and Blocking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BootLoader</a:t>
            </a: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 Level Technologies</a:t>
            </a:r>
          </a:p>
          <a:p>
            <a:pPr marL="285750" indent="-28575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Screen Monitoring</a:t>
            </a:r>
            <a:endParaRPr lang="ru-RU" sz="1200" dirty="0">
              <a:solidFill>
                <a:schemeClr val="bg2"/>
              </a:solidFill>
            </a:endParaRPr>
          </a:p>
        </p:txBody>
      </p:sp>
      <p:sp>
        <p:nvSpPr>
          <p:cNvPr id="20" name="Скругленный прямоугольник 27">
            <a:extLst>
              <a:ext uri="{FF2B5EF4-FFF2-40B4-BE49-F238E27FC236}">
                <a16:creationId xmlns:a16="http://schemas.microsoft.com/office/drawing/2014/main" id="{A6877BDC-93EC-EFCF-B263-8135707765C1}"/>
              </a:ext>
            </a:extLst>
          </p:cNvPr>
          <p:cNvSpPr/>
          <p:nvPr/>
        </p:nvSpPr>
        <p:spPr>
          <a:xfrm>
            <a:off x="2290160" y="4368282"/>
            <a:ext cx="2962827" cy="1549706"/>
          </a:xfrm>
          <a:prstGeom prst="roundRect">
            <a:avLst>
              <a:gd name="adj" fmla="val 4422"/>
            </a:avLst>
          </a:prstGeom>
          <a:gradFill flip="none" rotWithShape="1">
            <a:gsLst>
              <a:gs pos="0">
                <a:srgbClr val="F7F7F7">
                  <a:alpha val="76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 w="6350">
            <a:solidFill>
              <a:srgbClr val="F7F7F7"/>
            </a:solidFill>
          </a:ln>
          <a:effectLst>
            <a:outerShdw blurRad="368300" dist="342900" dir="5400000" sx="52000" sy="52000" algn="ctr" rotWithShape="0">
              <a:schemeClr val="bg1">
                <a:lumMod val="9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Google Shape;117;p3">
            <a:extLst>
              <a:ext uri="{FF2B5EF4-FFF2-40B4-BE49-F238E27FC236}">
                <a16:creationId xmlns:a16="http://schemas.microsoft.com/office/drawing/2014/main" id="{07AB1581-51DF-7F62-916C-3BF229C73B90}"/>
              </a:ext>
            </a:extLst>
          </p:cNvPr>
          <p:cNvSpPr txBox="1"/>
          <p:nvPr/>
        </p:nvSpPr>
        <p:spPr>
          <a:xfrm>
            <a:off x="2469455" y="3717937"/>
            <a:ext cx="278353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Virtualization and Remote Access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Google Shape;117;p3">
            <a:extLst>
              <a:ext uri="{FF2B5EF4-FFF2-40B4-BE49-F238E27FC236}">
                <a16:creationId xmlns:a16="http://schemas.microsoft.com/office/drawing/2014/main" id="{B677EB69-A2E0-B7C9-8191-86D68A8E2DF6}"/>
              </a:ext>
            </a:extLst>
          </p:cNvPr>
          <p:cNvSpPr txBox="1"/>
          <p:nvPr/>
        </p:nvSpPr>
        <p:spPr>
          <a:xfrm>
            <a:off x="2436919" y="4533769"/>
            <a:ext cx="267342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Redirection Technologies</a:t>
            </a:r>
          </a:p>
          <a:p>
            <a:pPr marL="285750" indent="-285750"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Remote Devices</a:t>
            </a:r>
          </a:p>
          <a:p>
            <a:pPr marL="285750" indent="-285750"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Object Virtualization</a:t>
            </a:r>
          </a:p>
          <a:p>
            <a:pPr marL="285750" indent="-285750">
              <a:buClr>
                <a:schemeClr val="accent3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Hypervisor Level Access</a:t>
            </a:r>
            <a:endParaRPr lang="ru-RU" sz="1200" dirty="0">
              <a:solidFill>
                <a:schemeClr val="bg2"/>
              </a:solidFill>
            </a:endParaRPr>
          </a:p>
        </p:txBody>
      </p:sp>
      <p:sp>
        <p:nvSpPr>
          <p:cNvPr id="23" name="Скругленный прямоугольник 27">
            <a:extLst>
              <a:ext uri="{FF2B5EF4-FFF2-40B4-BE49-F238E27FC236}">
                <a16:creationId xmlns:a16="http://schemas.microsoft.com/office/drawing/2014/main" id="{9AABC2F0-3AAD-EC3B-9BC4-C0044288E959}"/>
              </a:ext>
            </a:extLst>
          </p:cNvPr>
          <p:cNvSpPr/>
          <p:nvPr/>
        </p:nvSpPr>
        <p:spPr>
          <a:xfrm>
            <a:off x="6278063" y="1982868"/>
            <a:ext cx="2962827" cy="1500557"/>
          </a:xfrm>
          <a:prstGeom prst="roundRect">
            <a:avLst>
              <a:gd name="adj" fmla="val 4422"/>
            </a:avLst>
          </a:prstGeom>
          <a:gradFill flip="none" rotWithShape="1">
            <a:gsLst>
              <a:gs pos="0">
                <a:srgbClr val="F7F7F7">
                  <a:alpha val="76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 w="6350">
            <a:solidFill>
              <a:srgbClr val="F7F7F7"/>
            </a:solidFill>
          </a:ln>
          <a:effectLst>
            <a:outerShdw blurRad="368300" dist="342900" dir="5400000" sx="52000" sy="52000" algn="ctr" rotWithShape="0">
              <a:schemeClr val="bg1">
                <a:lumMod val="9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Google Shape;117;p3">
            <a:extLst>
              <a:ext uri="{FF2B5EF4-FFF2-40B4-BE49-F238E27FC236}">
                <a16:creationId xmlns:a16="http://schemas.microsoft.com/office/drawing/2014/main" id="{03EE280D-1AAA-7660-48E4-55364CDCD34F}"/>
              </a:ext>
            </a:extLst>
          </p:cNvPr>
          <p:cNvSpPr txBox="1"/>
          <p:nvPr/>
        </p:nvSpPr>
        <p:spPr>
          <a:xfrm>
            <a:off x="6424822" y="1592599"/>
            <a:ext cx="278353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Backup, Restore, </a:t>
            </a:r>
            <a:r>
              <a:rPr lang="en-US" sz="16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Datahandling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5" name="Google Shape;117;p3">
            <a:extLst>
              <a:ext uri="{FF2B5EF4-FFF2-40B4-BE49-F238E27FC236}">
                <a16:creationId xmlns:a16="http://schemas.microsoft.com/office/drawing/2014/main" id="{A6DF4112-365C-69F6-9BF8-659E8B5E17AA}"/>
              </a:ext>
            </a:extLst>
          </p:cNvPr>
          <p:cNvSpPr txBox="1"/>
          <p:nvPr/>
        </p:nvSpPr>
        <p:spPr>
          <a:xfrm>
            <a:off x="6424822" y="2148355"/>
            <a:ext cx="267342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Clr>
                <a:schemeClr val="accent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Work with locked files</a:t>
            </a:r>
          </a:p>
          <a:p>
            <a:pPr marL="285750" indent="-285750">
              <a:buClr>
                <a:schemeClr val="accent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Data Parsers</a:t>
            </a:r>
          </a:p>
          <a:p>
            <a:pPr marL="285750" indent="-285750">
              <a:buClr>
                <a:schemeClr val="accent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System Snapshots</a:t>
            </a:r>
            <a:endParaRPr lang="ru-RU" sz="1200" dirty="0">
              <a:solidFill>
                <a:schemeClr val="bg2"/>
              </a:solidFill>
            </a:endParaRPr>
          </a:p>
        </p:txBody>
      </p:sp>
      <p:sp>
        <p:nvSpPr>
          <p:cNvPr id="26" name="Скругленный прямоугольник 27">
            <a:extLst>
              <a:ext uri="{FF2B5EF4-FFF2-40B4-BE49-F238E27FC236}">
                <a16:creationId xmlns:a16="http://schemas.microsoft.com/office/drawing/2014/main" id="{FAD7E5E0-44F9-0624-8D63-8C4897075E0B}"/>
              </a:ext>
            </a:extLst>
          </p:cNvPr>
          <p:cNvSpPr/>
          <p:nvPr/>
        </p:nvSpPr>
        <p:spPr>
          <a:xfrm>
            <a:off x="6278063" y="4346957"/>
            <a:ext cx="2962827" cy="1571031"/>
          </a:xfrm>
          <a:prstGeom prst="roundRect">
            <a:avLst>
              <a:gd name="adj" fmla="val 4422"/>
            </a:avLst>
          </a:prstGeom>
          <a:gradFill flip="none" rotWithShape="1">
            <a:gsLst>
              <a:gs pos="0">
                <a:srgbClr val="F7F7F7">
                  <a:alpha val="76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 w="6350">
            <a:solidFill>
              <a:srgbClr val="F7F7F7"/>
            </a:solidFill>
          </a:ln>
          <a:effectLst>
            <a:outerShdw blurRad="368300" dist="342900" dir="5400000" sx="52000" sy="52000" algn="ctr" rotWithShape="0">
              <a:schemeClr val="bg1">
                <a:lumMod val="9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Google Shape;117;p3">
            <a:extLst>
              <a:ext uri="{FF2B5EF4-FFF2-40B4-BE49-F238E27FC236}">
                <a16:creationId xmlns:a16="http://schemas.microsoft.com/office/drawing/2014/main" id="{ADDD34A4-9E6F-0DCB-C48B-8D3284A08DF4}"/>
              </a:ext>
            </a:extLst>
          </p:cNvPr>
          <p:cNvSpPr txBox="1"/>
          <p:nvPr/>
        </p:nvSpPr>
        <p:spPr>
          <a:xfrm>
            <a:off x="6457358" y="3942834"/>
            <a:ext cx="220416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Mobile Platforms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8" name="Google Shape;117;p3">
            <a:extLst>
              <a:ext uri="{FF2B5EF4-FFF2-40B4-BE49-F238E27FC236}">
                <a16:creationId xmlns:a16="http://schemas.microsoft.com/office/drawing/2014/main" id="{DB771F7C-2949-FF05-CDEB-5383A57F0886}"/>
              </a:ext>
            </a:extLst>
          </p:cNvPr>
          <p:cNvSpPr txBox="1"/>
          <p:nvPr/>
        </p:nvSpPr>
        <p:spPr>
          <a:xfrm>
            <a:off x="6424822" y="4512445"/>
            <a:ext cx="267342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accent3"/>
              </a:buClr>
              <a:buSzPct val="125000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Successful combination of Reverse Engineering, Architecture &amp; Format Research, and experienced development allowed us to develop</a:t>
            </a:r>
          </a:p>
          <a:p>
            <a:pPr>
              <a:buClr>
                <a:schemeClr val="accent3"/>
              </a:buClr>
              <a:buSzPct val="125000"/>
            </a:pPr>
            <a:r>
              <a:rPr lang="en-US" sz="12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a number of solutions for various platforms and mobile OS.</a:t>
            </a:r>
            <a:endParaRPr lang="ru-RU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85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8;p60" descr="Изображение выглядит как снимок экрана, темнота, черный,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1F7C204C-1864-FAE8-AB4D-748018A0BF52}"/>
              </a:ext>
            </a:extLst>
          </p:cNvPr>
          <p:cNvPicPr preferRelativeResize="0"/>
          <p:nvPr/>
        </p:nvPicPr>
        <p:blipFill rotWithShape="1">
          <a:blip r:embed="rId3">
            <a:alphaModFix amt="99000"/>
          </a:blip>
          <a:srcRect/>
          <a:stretch/>
        </p:blipFill>
        <p:spPr>
          <a:xfrm rot="5400000">
            <a:off x="5633539" y="14373"/>
            <a:ext cx="6558966" cy="655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17;g291082dc498_0_410">
            <a:extLst>
              <a:ext uri="{FF2B5EF4-FFF2-40B4-BE49-F238E27FC236}">
                <a16:creationId xmlns:a16="http://schemas.microsoft.com/office/drawing/2014/main" id="{B9B77A2E-8603-D378-4A1C-6FBF562457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" name="Google Shape;518;g291082dc498_0_410">
            <a:extLst>
              <a:ext uri="{FF2B5EF4-FFF2-40B4-BE49-F238E27FC236}">
                <a16:creationId xmlns:a16="http://schemas.microsoft.com/office/drawing/2014/main" id="{BDB6C629-0DE2-0424-C7B3-97FB692C4D0C}"/>
              </a:ext>
            </a:extLst>
          </p:cNvPr>
          <p:cNvSpPr txBox="1"/>
          <p:nvPr/>
        </p:nvSpPr>
        <p:spPr>
          <a:xfrm>
            <a:off x="769916" y="378030"/>
            <a:ext cx="5661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Google Shape;519;g291082dc498_0_410">
            <a:extLst>
              <a:ext uri="{FF2B5EF4-FFF2-40B4-BE49-F238E27FC236}">
                <a16:creationId xmlns:a16="http://schemas.microsoft.com/office/drawing/2014/main" id="{F33E28ED-3BC4-3B94-3CAD-7C2F3D82D2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7" b="4543"/>
          <a:stretch/>
        </p:blipFill>
        <p:spPr>
          <a:xfrm>
            <a:off x="475246" y="623306"/>
            <a:ext cx="358588" cy="18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0;g291082dc498_0_410">
            <a:extLst>
              <a:ext uri="{FF2B5EF4-FFF2-40B4-BE49-F238E27FC236}">
                <a16:creationId xmlns:a16="http://schemas.microsoft.com/office/drawing/2014/main" id="{5ED385D2-6AF2-DE7B-4DEB-DD5D4A1B36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86927" b="4543"/>
          <a:stretch/>
        </p:blipFill>
        <p:spPr>
          <a:xfrm>
            <a:off x="475246" y="624626"/>
            <a:ext cx="358588" cy="1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21;g291082dc498_0_410">
            <a:extLst>
              <a:ext uri="{FF2B5EF4-FFF2-40B4-BE49-F238E27FC236}">
                <a16:creationId xmlns:a16="http://schemas.microsoft.com/office/drawing/2014/main" id="{CBBC4180-FC77-07DA-9DED-1FCCFB825596}"/>
              </a:ext>
            </a:extLst>
          </p:cNvPr>
          <p:cNvSpPr/>
          <p:nvPr/>
        </p:nvSpPr>
        <p:spPr>
          <a:xfrm>
            <a:off x="163002" y="6545058"/>
            <a:ext cx="12029100" cy="312900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22;g291082dc498_0_410">
            <a:extLst>
              <a:ext uri="{FF2B5EF4-FFF2-40B4-BE49-F238E27FC236}">
                <a16:creationId xmlns:a16="http://schemas.microsoft.com/office/drawing/2014/main" id="{100F9A53-65C8-6523-2CD0-B0EEB752BBF4}"/>
              </a:ext>
            </a:extLst>
          </p:cNvPr>
          <p:cNvSpPr txBox="1"/>
          <p:nvPr/>
        </p:nvSpPr>
        <p:spPr>
          <a:xfrm>
            <a:off x="7568170" y="6591714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Since 2002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on the market</a:t>
            </a:r>
            <a:endParaRPr/>
          </a:p>
        </p:txBody>
      </p:sp>
      <p:sp>
        <p:nvSpPr>
          <p:cNvPr id="14" name="Google Shape;523;g291082dc498_0_410">
            <a:extLst>
              <a:ext uri="{FF2B5EF4-FFF2-40B4-BE49-F238E27FC236}">
                <a16:creationId xmlns:a16="http://schemas.microsoft.com/office/drawing/2014/main" id="{CA8256EB-4159-F184-D7F3-80102E1650BB}"/>
              </a:ext>
            </a:extLst>
          </p:cNvPr>
          <p:cNvSpPr txBox="1"/>
          <p:nvPr/>
        </p:nvSpPr>
        <p:spPr>
          <a:xfrm>
            <a:off x="9306729" y="6585497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21 years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 Cybersecurity</a:t>
            </a:r>
            <a:endParaRPr/>
          </a:p>
        </p:txBody>
      </p:sp>
      <p:sp>
        <p:nvSpPr>
          <p:cNvPr id="15" name="Google Shape;524;g291082dc498_0_410">
            <a:extLst>
              <a:ext uri="{FF2B5EF4-FFF2-40B4-BE49-F238E27FC236}">
                <a16:creationId xmlns:a16="http://schemas.microsoft.com/office/drawing/2014/main" id="{22016DE0-72DE-66BC-2F8D-0E358B952E91}"/>
              </a:ext>
            </a:extLst>
          </p:cNvPr>
          <p:cNvSpPr txBox="1"/>
          <p:nvPr/>
        </p:nvSpPr>
        <p:spPr>
          <a:xfrm>
            <a:off x="10992270" y="6588606"/>
            <a:ext cx="97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400+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employees</a:t>
            </a:r>
            <a:endParaRPr/>
          </a:p>
        </p:txBody>
      </p:sp>
      <p:cxnSp>
        <p:nvCxnSpPr>
          <p:cNvPr id="17" name="Google Shape;525;g291082dc498_0_410">
            <a:extLst>
              <a:ext uri="{FF2B5EF4-FFF2-40B4-BE49-F238E27FC236}">
                <a16:creationId xmlns:a16="http://schemas.microsoft.com/office/drawing/2014/main" id="{07D0935F-A116-751D-AE0D-C6A407F62BA8}"/>
              </a:ext>
            </a:extLst>
          </p:cNvPr>
          <p:cNvCxnSpPr/>
          <p:nvPr/>
        </p:nvCxnSpPr>
        <p:spPr>
          <a:xfrm rot="10800000">
            <a:off x="9115441" y="6600477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526;g291082dc498_0_410">
            <a:extLst>
              <a:ext uri="{FF2B5EF4-FFF2-40B4-BE49-F238E27FC236}">
                <a16:creationId xmlns:a16="http://schemas.microsoft.com/office/drawing/2014/main" id="{2E70ACE6-E548-BC2E-548C-6BD95B439A8A}"/>
              </a:ext>
            </a:extLst>
          </p:cNvPr>
          <p:cNvCxnSpPr/>
          <p:nvPr/>
        </p:nvCxnSpPr>
        <p:spPr>
          <a:xfrm rot="10800000">
            <a:off x="10817146" y="6584929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398;p59">
            <a:extLst>
              <a:ext uri="{FF2B5EF4-FFF2-40B4-BE49-F238E27FC236}">
                <a16:creationId xmlns:a16="http://schemas.microsoft.com/office/drawing/2014/main" id="{D0C02166-11C5-7014-BE10-06DD1E12705E}"/>
              </a:ext>
            </a:extLst>
          </p:cNvPr>
          <p:cNvSpPr txBox="1"/>
          <p:nvPr/>
        </p:nvSpPr>
        <p:spPr>
          <a:xfrm>
            <a:off x="833835" y="1774816"/>
            <a:ext cx="1015843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set the bar for cybersecurity standards that others struggle to meet.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Turn top-level data protection and secure operations into your greatest business advantage. Leverage </a:t>
            </a:r>
            <a:r>
              <a:rPr lang="en-US" sz="140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Apriorit’s</a:t>
            </a: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niche skills and 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21+ years of cybersecurity expertise </a:t>
            </a: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make your software: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856877C-F44F-7DBA-B6C1-9A93087F7028}"/>
              </a:ext>
            </a:extLst>
          </p:cNvPr>
          <p:cNvCxnSpPr>
            <a:cxnSpLocks/>
          </p:cNvCxnSpPr>
          <p:nvPr/>
        </p:nvCxnSpPr>
        <p:spPr>
          <a:xfrm>
            <a:off x="923278" y="2698812"/>
            <a:ext cx="190869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Google Shape;174;p56">
            <a:extLst>
              <a:ext uri="{FF2B5EF4-FFF2-40B4-BE49-F238E27FC236}">
                <a16:creationId xmlns:a16="http://schemas.microsoft.com/office/drawing/2014/main" id="{3AC7D24F-7E0F-121E-7D06-7789955852A8}"/>
              </a:ext>
            </a:extLst>
          </p:cNvPr>
          <p:cNvSpPr/>
          <p:nvPr/>
        </p:nvSpPr>
        <p:spPr>
          <a:xfrm>
            <a:off x="3666473" y="3142696"/>
            <a:ext cx="2498071" cy="1312936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266700" dist="342900" dir="5400000" sx="52000" sy="52000" algn="ctr" rotWithShape="0">
              <a:srgbClr val="F2F2F2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ХХХХ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74;p56">
            <a:extLst>
              <a:ext uri="{FF2B5EF4-FFF2-40B4-BE49-F238E27FC236}">
                <a16:creationId xmlns:a16="http://schemas.microsoft.com/office/drawing/2014/main" id="{15229EE1-FABC-BA5F-7232-70C8772636B6}"/>
              </a:ext>
            </a:extLst>
          </p:cNvPr>
          <p:cNvSpPr/>
          <p:nvPr/>
        </p:nvSpPr>
        <p:spPr>
          <a:xfrm>
            <a:off x="3666473" y="4671138"/>
            <a:ext cx="2498071" cy="1312936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266700" dist="342900" dir="5400000" sx="52000" sy="52000" algn="ctr" rotWithShape="0">
              <a:srgbClr val="F2F2F2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ХХХХ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74;p56">
            <a:extLst>
              <a:ext uri="{FF2B5EF4-FFF2-40B4-BE49-F238E27FC236}">
                <a16:creationId xmlns:a16="http://schemas.microsoft.com/office/drawing/2014/main" id="{C037040D-45EF-06A7-386C-E3254BB16946}"/>
              </a:ext>
            </a:extLst>
          </p:cNvPr>
          <p:cNvSpPr/>
          <p:nvPr/>
        </p:nvSpPr>
        <p:spPr>
          <a:xfrm>
            <a:off x="6407186" y="3142696"/>
            <a:ext cx="2498071" cy="1312936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266700" dist="342900" dir="5400000" sx="52000" sy="52000" algn="ctr" rotWithShape="0">
              <a:srgbClr val="F2F2F2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ХХХХ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74;p56">
            <a:extLst>
              <a:ext uri="{FF2B5EF4-FFF2-40B4-BE49-F238E27FC236}">
                <a16:creationId xmlns:a16="http://schemas.microsoft.com/office/drawing/2014/main" id="{B9F56F0C-62EC-767F-C29E-29671F83B6A2}"/>
              </a:ext>
            </a:extLst>
          </p:cNvPr>
          <p:cNvSpPr/>
          <p:nvPr/>
        </p:nvSpPr>
        <p:spPr>
          <a:xfrm>
            <a:off x="6407186" y="4671138"/>
            <a:ext cx="2498071" cy="1312936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266700" dist="342900" dir="5400000" sx="52000" sy="52000" algn="ctr" rotWithShape="0">
              <a:srgbClr val="F2F2F2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ХХХХ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461;g291082dc498_0_626">
            <a:extLst>
              <a:ext uri="{FF2B5EF4-FFF2-40B4-BE49-F238E27FC236}">
                <a16:creationId xmlns:a16="http://schemas.microsoft.com/office/drawing/2014/main" id="{888C49AC-44D7-FE59-1A99-96E4F19F6D8A}"/>
              </a:ext>
            </a:extLst>
          </p:cNvPr>
          <p:cNvSpPr txBox="1"/>
          <p:nvPr/>
        </p:nvSpPr>
        <p:spPr>
          <a:xfrm>
            <a:off x="3797408" y="4065935"/>
            <a:ext cx="2236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3D3D3D"/>
                </a:solidFill>
                <a:latin typeface="Exo 2 Medium" pitchFamily="2" charset="-52"/>
                <a:ea typeface="Exo 2"/>
                <a:cs typeface="Exo 2"/>
                <a:sym typeface="Exo 2"/>
              </a:rPr>
              <a:t>Competitive</a:t>
            </a:r>
          </a:p>
        </p:txBody>
      </p:sp>
      <p:sp>
        <p:nvSpPr>
          <p:cNvPr id="35" name="Google Shape;461;g291082dc498_0_626">
            <a:extLst>
              <a:ext uri="{FF2B5EF4-FFF2-40B4-BE49-F238E27FC236}">
                <a16:creationId xmlns:a16="http://schemas.microsoft.com/office/drawing/2014/main" id="{457E6735-DA2E-EE3B-6843-535AA6B68141}"/>
              </a:ext>
            </a:extLst>
          </p:cNvPr>
          <p:cNvSpPr txBox="1"/>
          <p:nvPr/>
        </p:nvSpPr>
        <p:spPr>
          <a:xfrm>
            <a:off x="3797408" y="5599870"/>
            <a:ext cx="2236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3D3D3D"/>
                </a:solidFill>
                <a:latin typeface="Exo 2 Medium" pitchFamily="2" charset="-52"/>
                <a:ea typeface="Exo 2"/>
                <a:cs typeface="Exo 2"/>
                <a:sym typeface="Exo 2"/>
              </a:rPr>
              <a:t> Performant</a:t>
            </a:r>
          </a:p>
        </p:txBody>
      </p:sp>
      <p:sp>
        <p:nvSpPr>
          <p:cNvPr id="36" name="Google Shape;461;g291082dc498_0_626">
            <a:extLst>
              <a:ext uri="{FF2B5EF4-FFF2-40B4-BE49-F238E27FC236}">
                <a16:creationId xmlns:a16="http://schemas.microsoft.com/office/drawing/2014/main" id="{39E8BEE5-9652-2870-8838-230BAA93D6E8}"/>
              </a:ext>
            </a:extLst>
          </p:cNvPr>
          <p:cNvSpPr txBox="1"/>
          <p:nvPr/>
        </p:nvSpPr>
        <p:spPr>
          <a:xfrm>
            <a:off x="6527976" y="4072410"/>
            <a:ext cx="2236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3D3D3D"/>
                </a:solidFill>
                <a:latin typeface="Exo 2 Medium" pitchFamily="2" charset="-52"/>
                <a:ea typeface="Exo 2"/>
                <a:cs typeface="Exo 2"/>
                <a:sym typeface="Exo 2"/>
              </a:rPr>
              <a:t>Reliable</a:t>
            </a:r>
          </a:p>
        </p:txBody>
      </p:sp>
      <p:sp>
        <p:nvSpPr>
          <p:cNvPr id="37" name="Google Shape;461;g291082dc498_0_626">
            <a:extLst>
              <a:ext uri="{FF2B5EF4-FFF2-40B4-BE49-F238E27FC236}">
                <a16:creationId xmlns:a16="http://schemas.microsoft.com/office/drawing/2014/main" id="{93A0E299-C027-BA0D-2771-E6A44EB0BE2F}"/>
              </a:ext>
            </a:extLst>
          </p:cNvPr>
          <p:cNvSpPr txBox="1"/>
          <p:nvPr/>
        </p:nvSpPr>
        <p:spPr>
          <a:xfrm>
            <a:off x="6527976" y="5606345"/>
            <a:ext cx="2236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3D3D3D"/>
                </a:solidFill>
                <a:latin typeface="Exo 2 Medium" pitchFamily="2" charset="-52"/>
                <a:ea typeface="Exo 2"/>
                <a:cs typeface="Exo 2"/>
                <a:sym typeface="Exo 2"/>
              </a:rPr>
              <a:t>Secure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955A3B7-F932-7E21-BF79-E556BF24E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8775" y="4820049"/>
            <a:ext cx="754601" cy="75460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6883D77-488F-7836-88DD-3156CE5F5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8919" y="4900130"/>
            <a:ext cx="666446" cy="66644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BC64BEE-5355-9ACA-5CF0-D2E798BD6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6930" y="3399555"/>
            <a:ext cx="597462" cy="59746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AFE3C2-1712-4E56-1206-4063B2B8F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82285" y="3330570"/>
            <a:ext cx="666446" cy="666446"/>
          </a:xfrm>
          <a:prstGeom prst="rect">
            <a:avLst/>
          </a:prstGeom>
        </p:spPr>
      </p:pic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302D64BC-B1B0-B6D0-7ADA-0F5D3F900BEA}"/>
              </a:ext>
            </a:extLst>
          </p:cNvPr>
          <p:cNvCxnSpPr>
            <a:cxnSpLocks/>
          </p:cNvCxnSpPr>
          <p:nvPr/>
        </p:nvCxnSpPr>
        <p:spPr>
          <a:xfrm>
            <a:off x="10175290" y="2478350"/>
            <a:ext cx="71399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Google Shape;398;p59">
            <a:extLst>
              <a:ext uri="{FF2B5EF4-FFF2-40B4-BE49-F238E27FC236}">
                <a16:creationId xmlns:a16="http://schemas.microsoft.com/office/drawing/2014/main" id="{F1898E6E-B987-1607-49BD-D4C4CF1B6252}"/>
              </a:ext>
            </a:extLst>
          </p:cNvPr>
          <p:cNvSpPr txBox="1"/>
          <p:nvPr/>
        </p:nvSpPr>
        <p:spPr>
          <a:xfrm>
            <a:off x="833835" y="1328906"/>
            <a:ext cx="66509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Supporting text</a:t>
            </a:r>
            <a:endParaRPr lang="en-US" sz="14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33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34;p13">
            <a:extLst>
              <a:ext uri="{FF2B5EF4-FFF2-40B4-BE49-F238E27FC236}">
                <a16:creationId xmlns:a16="http://schemas.microsoft.com/office/drawing/2014/main" id="{5CD6E443-D029-BC01-B357-F8E43E37A42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9" name="Рисунок 18" descr="Изображение выглядит как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8CD9180F-1A13-A57C-B4CC-796CD29D54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4000" contrast="-1000"/>
                    </a14:imgEffect>
                  </a14:imgLayer>
                </a14:imgProps>
              </a:ext>
            </a:extLst>
          </a:blip>
          <a:srcRect b="41473"/>
          <a:stretch/>
        </p:blipFill>
        <p:spPr>
          <a:xfrm>
            <a:off x="769916" y="4693482"/>
            <a:ext cx="10941843" cy="1844241"/>
          </a:xfrm>
          <a:prstGeom prst="rect">
            <a:avLst/>
          </a:prstGeom>
        </p:spPr>
      </p:pic>
      <p:sp>
        <p:nvSpPr>
          <p:cNvPr id="101" name="Google Shape;101;p2"/>
          <p:cNvSpPr txBox="1"/>
          <p:nvPr/>
        </p:nvSpPr>
        <p:spPr>
          <a:xfrm>
            <a:off x="769916" y="378030"/>
            <a:ext cx="56611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12" name="Рисунок 6">
            <a:extLst>
              <a:ext uri="{FF2B5EF4-FFF2-40B4-BE49-F238E27FC236}">
                <a16:creationId xmlns:a16="http://schemas.microsoft.com/office/drawing/2014/main" id="{B77C9EA3-F755-AE20-701A-3762AD4E24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928" b="4545"/>
          <a:stretch/>
        </p:blipFill>
        <p:spPr>
          <a:xfrm>
            <a:off x="475246" y="623306"/>
            <a:ext cx="358589" cy="181982"/>
          </a:xfrm>
          <a:prstGeom prst="rect">
            <a:avLst/>
          </a:prstGeom>
        </p:spPr>
      </p:pic>
      <p:pic>
        <p:nvPicPr>
          <p:cNvPr id="16" name="Рисунок 6">
            <a:extLst>
              <a:ext uri="{FF2B5EF4-FFF2-40B4-BE49-F238E27FC236}">
                <a16:creationId xmlns:a16="http://schemas.microsoft.com/office/drawing/2014/main" id="{CBB04FE0-4AD3-3F19-2F29-605FF77BD6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928" b="4545"/>
          <a:stretch/>
        </p:blipFill>
        <p:spPr>
          <a:xfrm>
            <a:off x="475246" y="624626"/>
            <a:ext cx="358589" cy="181982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4AE15BFE-5063-063D-8F98-0725F2B53F57}"/>
              </a:ext>
            </a:extLst>
          </p:cNvPr>
          <p:cNvSpPr/>
          <p:nvPr/>
        </p:nvSpPr>
        <p:spPr>
          <a:xfrm>
            <a:off x="163002" y="6545058"/>
            <a:ext cx="12028998" cy="312942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6" name="Google Shape;143;p4">
            <a:extLst>
              <a:ext uri="{FF2B5EF4-FFF2-40B4-BE49-F238E27FC236}">
                <a16:creationId xmlns:a16="http://schemas.microsoft.com/office/drawing/2014/main" id="{48247F62-BB9C-5A07-31BC-A34483BCA48B}"/>
              </a:ext>
            </a:extLst>
          </p:cNvPr>
          <p:cNvSpPr txBox="1"/>
          <p:nvPr/>
        </p:nvSpPr>
        <p:spPr>
          <a:xfrm>
            <a:off x="7568170" y="6591714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Since 2002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on the market</a:t>
            </a:r>
          </a:p>
        </p:txBody>
      </p:sp>
      <p:sp>
        <p:nvSpPr>
          <p:cNvPr id="57" name="Google Shape;143;p4">
            <a:extLst>
              <a:ext uri="{FF2B5EF4-FFF2-40B4-BE49-F238E27FC236}">
                <a16:creationId xmlns:a16="http://schemas.microsoft.com/office/drawing/2014/main" id="{D949D1CF-72AB-43E3-3A50-834F3F54E648}"/>
              </a:ext>
            </a:extLst>
          </p:cNvPr>
          <p:cNvSpPr txBox="1"/>
          <p:nvPr/>
        </p:nvSpPr>
        <p:spPr>
          <a:xfrm>
            <a:off x="9306729" y="6585497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21 years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in Cybersecurity</a:t>
            </a:r>
          </a:p>
        </p:txBody>
      </p:sp>
      <p:sp>
        <p:nvSpPr>
          <p:cNvPr id="58" name="Google Shape;143;p4">
            <a:extLst>
              <a:ext uri="{FF2B5EF4-FFF2-40B4-BE49-F238E27FC236}">
                <a16:creationId xmlns:a16="http://schemas.microsoft.com/office/drawing/2014/main" id="{E3320C34-EC7B-7630-8367-EE5B16DA63DA}"/>
              </a:ext>
            </a:extLst>
          </p:cNvPr>
          <p:cNvSpPr txBox="1"/>
          <p:nvPr/>
        </p:nvSpPr>
        <p:spPr>
          <a:xfrm>
            <a:off x="10992270" y="6588606"/>
            <a:ext cx="97162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>
                <a:solidFill>
                  <a:schemeClr val="bg1"/>
                </a:solidFill>
                <a:latin typeface="Exo 2"/>
              </a:rPr>
              <a:t>350+ </a:t>
            </a:r>
            <a:r>
              <a:rPr lang="en-US" sz="800">
                <a:solidFill>
                  <a:schemeClr val="bg1"/>
                </a:solidFill>
                <a:latin typeface="Exo 2"/>
              </a:rPr>
              <a:t>employees</a:t>
            </a:r>
            <a:endParaRPr lang="en-US" sz="800" dirty="0">
              <a:solidFill>
                <a:schemeClr val="bg1"/>
              </a:solidFill>
              <a:latin typeface="Exo 2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57A63DE1-BE82-37CD-02D9-951335BA4C11}"/>
              </a:ext>
            </a:extLst>
          </p:cNvPr>
          <p:cNvCxnSpPr/>
          <p:nvPr/>
        </p:nvCxnSpPr>
        <p:spPr>
          <a:xfrm flipV="1">
            <a:off x="9115441" y="6600518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759193C2-0A44-1871-F57D-D145ED648FE0}"/>
              </a:ext>
            </a:extLst>
          </p:cNvPr>
          <p:cNvCxnSpPr/>
          <p:nvPr/>
        </p:nvCxnSpPr>
        <p:spPr>
          <a:xfrm flipV="1">
            <a:off x="10817146" y="6584970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Рисунок 16" descr="Изображение выглядит как карта, Земля, Мир, планета&#10;&#10;Автоматически созданное описание">
            <a:extLst>
              <a:ext uri="{FF2B5EF4-FFF2-40B4-BE49-F238E27FC236}">
                <a16:creationId xmlns:a16="http://schemas.microsoft.com/office/drawing/2014/main" id="{C3586979-8AD4-57D5-5058-D366C30A6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056" y="1414938"/>
            <a:ext cx="3943286" cy="4000714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рафика, Красочность, мультфильм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DF8ABA4-0FFD-1BA6-EAC8-B7BC4FFB9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686710" y="1195329"/>
            <a:ext cx="2895189" cy="431273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FCF6544F-6F78-36BB-8F25-AA50C1A91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74127" y="1636424"/>
            <a:ext cx="5608318" cy="3430543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549D20E-028F-AAAE-7787-74E46986DF63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712268" y="3350917"/>
            <a:ext cx="4974442" cy="777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32;p3">
            <a:extLst>
              <a:ext uri="{FF2B5EF4-FFF2-40B4-BE49-F238E27FC236}">
                <a16:creationId xmlns:a16="http://schemas.microsoft.com/office/drawing/2014/main" id="{6A85DA4C-1102-E0CD-E70D-4BC358DC9100}"/>
              </a:ext>
            </a:extLst>
          </p:cNvPr>
          <p:cNvSpPr txBox="1"/>
          <p:nvPr/>
        </p:nvSpPr>
        <p:spPr>
          <a:xfrm>
            <a:off x="773636" y="2138463"/>
            <a:ext cx="1956164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SYSTEM LAYER</a:t>
            </a:r>
            <a:endParaRPr lang="uk-UA"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 process communication, processes control and monitoring, process interceptions, device management, bootloader, network filtering 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344B670-0810-082B-1249-C01AE022798B}"/>
              </a:ext>
            </a:extLst>
          </p:cNvPr>
          <p:cNvCxnSpPr>
            <a:cxnSpLocks/>
          </p:cNvCxnSpPr>
          <p:nvPr/>
        </p:nvCxnSpPr>
        <p:spPr>
          <a:xfrm>
            <a:off x="712268" y="2121033"/>
            <a:ext cx="0" cy="1237219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0EC3E8CE-9EEF-FD11-9148-5060C83E037D}"/>
              </a:ext>
            </a:extLst>
          </p:cNvPr>
          <p:cNvSpPr/>
          <p:nvPr/>
        </p:nvSpPr>
        <p:spPr>
          <a:xfrm>
            <a:off x="686808" y="2099478"/>
            <a:ext cx="66691" cy="66691"/>
          </a:xfrm>
          <a:prstGeom prst="ellipse">
            <a:avLst/>
          </a:prstGeom>
          <a:solidFill>
            <a:srgbClr val="05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Google Shape;132;p3">
            <a:extLst>
              <a:ext uri="{FF2B5EF4-FFF2-40B4-BE49-F238E27FC236}">
                <a16:creationId xmlns:a16="http://schemas.microsoft.com/office/drawing/2014/main" id="{69D2885D-8356-DCC5-D7F0-E947C8F61C91}"/>
              </a:ext>
            </a:extLst>
          </p:cNvPr>
          <p:cNvSpPr txBox="1"/>
          <p:nvPr/>
        </p:nvSpPr>
        <p:spPr>
          <a:xfrm>
            <a:off x="3095826" y="1769768"/>
            <a:ext cx="195616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MIDDLE LAYER</a:t>
            </a:r>
            <a:endParaRPr lang="uk-UA"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Administrative panel &amp; settings, databases, client-server architecture, remote access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FA9AE7AB-C7EF-8C31-7FD0-C5C2AD61EAB6}"/>
              </a:ext>
            </a:extLst>
          </p:cNvPr>
          <p:cNvCxnSpPr>
            <a:cxnSpLocks/>
          </p:cNvCxnSpPr>
          <p:nvPr/>
        </p:nvCxnSpPr>
        <p:spPr>
          <a:xfrm flipH="1">
            <a:off x="3035345" y="2727907"/>
            <a:ext cx="2939104" cy="0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>
            <a:extLst>
              <a:ext uri="{FF2B5EF4-FFF2-40B4-BE49-F238E27FC236}">
                <a16:creationId xmlns:a16="http://schemas.microsoft.com/office/drawing/2014/main" id="{A28FD9BE-25F0-FA6C-B939-DA1CEEE5880C}"/>
              </a:ext>
            </a:extLst>
          </p:cNvPr>
          <p:cNvCxnSpPr>
            <a:cxnSpLocks/>
          </p:cNvCxnSpPr>
          <p:nvPr/>
        </p:nvCxnSpPr>
        <p:spPr>
          <a:xfrm>
            <a:off x="3034458" y="1734396"/>
            <a:ext cx="0" cy="993511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Овал 111">
            <a:extLst>
              <a:ext uri="{FF2B5EF4-FFF2-40B4-BE49-F238E27FC236}">
                <a16:creationId xmlns:a16="http://schemas.microsoft.com/office/drawing/2014/main" id="{E915BC24-D847-29DC-EA55-5C0D8DE4AC15}"/>
              </a:ext>
            </a:extLst>
          </p:cNvPr>
          <p:cNvSpPr/>
          <p:nvPr/>
        </p:nvSpPr>
        <p:spPr>
          <a:xfrm>
            <a:off x="3005583" y="1718239"/>
            <a:ext cx="66691" cy="66691"/>
          </a:xfrm>
          <a:prstGeom prst="ellipse">
            <a:avLst/>
          </a:prstGeom>
          <a:solidFill>
            <a:srgbClr val="05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26" name="Прямая со стрелкой 1025">
            <a:extLst>
              <a:ext uri="{FF2B5EF4-FFF2-40B4-BE49-F238E27FC236}">
                <a16:creationId xmlns:a16="http://schemas.microsoft.com/office/drawing/2014/main" id="{8AC36BDB-66D7-B897-8492-F1E87ECE2BFE}"/>
              </a:ext>
            </a:extLst>
          </p:cNvPr>
          <p:cNvCxnSpPr>
            <a:cxnSpLocks/>
          </p:cNvCxnSpPr>
          <p:nvPr/>
        </p:nvCxnSpPr>
        <p:spPr>
          <a:xfrm flipH="1">
            <a:off x="1732466" y="4402506"/>
            <a:ext cx="4586486" cy="0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Google Shape;132;p3">
            <a:extLst>
              <a:ext uri="{FF2B5EF4-FFF2-40B4-BE49-F238E27FC236}">
                <a16:creationId xmlns:a16="http://schemas.microsoft.com/office/drawing/2014/main" id="{853E6293-4801-990E-FE6D-FBF997B8F192}"/>
              </a:ext>
            </a:extLst>
          </p:cNvPr>
          <p:cNvSpPr txBox="1"/>
          <p:nvPr/>
        </p:nvSpPr>
        <p:spPr>
          <a:xfrm>
            <a:off x="1839732" y="3824077"/>
            <a:ext cx="195616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WEB LAYER</a:t>
            </a:r>
            <a:endParaRPr lang="uk-UA"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SaaS, cloud development</a:t>
            </a:r>
          </a:p>
        </p:txBody>
      </p:sp>
      <p:cxnSp>
        <p:nvCxnSpPr>
          <p:cNvPr id="1030" name="Прямая со стрелкой 1029">
            <a:extLst>
              <a:ext uri="{FF2B5EF4-FFF2-40B4-BE49-F238E27FC236}">
                <a16:creationId xmlns:a16="http://schemas.microsoft.com/office/drawing/2014/main" id="{C81B11B7-406E-344D-AC63-40B22255C30C}"/>
              </a:ext>
            </a:extLst>
          </p:cNvPr>
          <p:cNvCxnSpPr>
            <a:cxnSpLocks/>
          </p:cNvCxnSpPr>
          <p:nvPr/>
        </p:nvCxnSpPr>
        <p:spPr>
          <a:xfrm>
            <a:off x="1732466" y="3799249"/>
            <a:ext cx="0" cy="590235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Овал 1030">
            <a:extLst>
              <a:ext uri="{FF2B5EF4-FFF2-40B4-BE49-F238E27FC236}">
                <a16:creationId xmlns:a16="http://schemas.microsoft.com/office/drawing/2014/main" id="{D959B812-F5A1-6083-53BC-DD1645B205ED}"/>
              </a:ext>
            </a:extLst>
          </p:cNvPr>
          <p:cNvSpPr/>
          <p:nvPr/>
        </p:nvSpPr>
        <p:spPr>
          <a:xfrm>
            <a:off x="1704775" y="3757385"/>
            <a:ext cx="66691" cy="66691"/>
          </a:xfrm>
          <a:prstGeom prst="ellipse">
            <a:avLst/>
          </a:prstGeom>
          <a:solidFill>
            <a:srgbClr val="05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4" name="Google Shape;132;p3">
            <a:extLst>
              <a:ext uri="{FF2B5EF4-FFF2-40B4-BE49-F238E27FC236}">
                <a16:creationId xmlns:a16="http://schemas.microsoft.com/office/drawing/2014/main" id="{2637E216-FA58-8222-4852-557FD4699D66}"/>
              </a:ext>
            </a:extLst>
          </p:cNvPr>
          <p:cNvSpPr txBox="1"/>
          <p:nvPr/>
        </p:nvSpPr>
        <p:spPr>
          <a:xfrm>
            <a:off x="3479199" y="4663410"/>
            <a:ext cx="19561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EMBEDDED LAYER</a:t>
            </a:r>
            <a:endParaRPr lang="en-US" sz="1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5" name="Прямая со стрелкой 1034">
            <a:extLst>
              <a:ext uri="{FF2B5EF4-FFF2-40B4-BE49-F238E27FC236}">
                <a16:creationId xmlns:a16="http://schemas.microsoft.com/office/drawing/2014/main" id="{471DE7A3-BB63-80D0-A8D1-24EDB7ADC0B5}"/>
              </a:ext>
            </a:extLst>
          </p:cNvPr>
          <p:cNvCxnSpPr>
            <a:cxnSpLocks/>
          </p:cNvCxnSpPr>
          <p:nvPr/>
        </p:nvCxnSpPr>
        <p:spPr>
          <a:xfrm flipH="1">
            <a:off x="3403124" y="5061062"/>
            <a:ext cx="3681070" cy="0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Прямая со стрелкой 1035">
            <a:extLst>
              <a:ext uri="{FF2B5EF4-FFF2-40B4-BE49-F238E27FC236}">
                <a16:creationId xmlns:a16="http://schemas.microsoft.com/office/drawing/2014/main" id="{5CBDC6B7-9C63-6000-F40E-AEF5EB19A4F9}"/>
              </a:ext>
            </a:extLst>
          </p:cNvPr>
          <p:cNvCxnSpPr>
            <a:cxnSpLocks/>
          </p:cNvCxnSpPr>
          <p:nvPr/>
        </p:nvCxnSpPr>
        <p:spPr>
          <a:xfrm>
            <a:off x="3403124" y="4689866"/>
            <a:ext cx="0" cy="371196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Овал 1036">
            <a:extLst>
              <a:ext uri="{FF2B5EF4-FFF2-40B4-BE49-F238E27FC236}">
                <a16:creationId xmlns:a16="http://schemas.microsoft.com/office/drawing/2014/main" id="{90675171-5B58-A941-2D59-8E75E0D13B8C}"/>
              </a:ext>
            </a:extLst>
          </p:cNvPr>
          <p:cNvSpPr/>
          <p:nvPr/>
        </p:nvSpPr>
        <p:spPr>
          <a:xfrm>
            <a:off x="3379403" y="4658646"/>
            <a:ext cx="66691" cy="66691"/>
          </a:xfrm>
          <a:prstGeom prst="ellipse">
            <a:avLst/>
          </a:prstGeom>
          <a:solidFill>
            <a:srgbClr val="05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41" name="Прямая со стрелкой 1040">
            <a:extLst>
              <a:ext uri="{FF2B5EF4-FFF2-40B4-BE49-F238E27FC236}">
                <a16:creationId xmlns:a16="http://schemas.microsoft.com/office/drawing/2014/main" id="{D5DC4F52-C870-70A4-409E-73311FA55763}"/>
              </a:ext>
            </a:extLst>
          </p:cNvPr>
          <p:cNvCxnSpPr>
            <a:cxnSpLocks/>
          </p:cNvCxnSpPr>
          <p:nvPr/>
        </p:nvCxnSpPr>
        <p:spPr>
          <a:xfrm flipH="1">
            <a:off x="753499" y="5415652"/>
            <a:ext cx="7018902" cy="0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Google Shape;132;p3">
            <a:extLst>
              <a:ext uri="{FF2B5EF4-FFF2-40B4-BE49-F238E27FC236}">
                <a16:creationId xmlns:a16="http://schemas.microsoft.com/office/drawing/2014/main" id="{B28ECEEF-1F17-DFB9-59EF-D9A57987A4E0}"/>
              </a:ext>
            </a:extLst>
          </p:cNvPr>
          <p:cNvSpPr txBox="1"/>
          <p:nvPr/>
        </p:nvSpPr>
        <p:spPr>
          <a:xfrm>
            <a:off x="855809" y="4737104"/>
            <a:ext cx="16490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UNIFYING LAYER</a:t>
            </a:r>
            <a:endParaRPr lang="uk-UA"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Development, reversing, QA, PM, DevOps </a:t>
            </a:r>
          </a:p>
        </p:txBody>
      </p:sp>
      <p:cxnSp>
        <p:nvCxnSpPr>
          <p:cNvPr id="1043" name="Прямая со стрелкой 1042">
            <a:extLst>
              <a:ext uri="{FF2B5EF4-FFF2-40B4-BE49-F238E27FC236}">
                <a16:creationId xmlns:a16="http://schemas.microsoft.com/office/drawing/2014/main" id="{C7E520E2-E5DF-1E7B-F0AF-3C20D3CEAF8F}"/>
              </a:ext>
            </a:extLst>
          </p:cNvPr>
          <p:cNvCxnSpPr>
            <a:cxnSpLocks/>
          </p:cNvCxnSpPr>
          <p:nvPr/>
        </p:nvCxnSpPr>
        <p:spPr>
          <a:xfrm>
            <a:off x="754096" y="4800443"/>
            <a:ext cx="0" cy="624834"/>
          </a:xfrm>
          <a:prstGeom prst="straightConnector1">
            <a:avLst/>
          </a:prstGeom>
          <a:ln>
            <a:solidFill>
              <a:srgbClr val="3086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Овал 1043">
            <a:extLst>
              <a:ext uri="{FF2B5EF4-FFF2-40B4-BE49-F238E27FC236}">
                <a16:creationId xmlns:a16="http://schemas.microsoft.com/office/drawing/2014/main" id="{FF22E507-FE97-89D6-16A5-B8DE38569BF6}"/>
              </a:ext>
            </a:extLst>
          </p:cNvPr>
          <p:cNvSpPr/>
          <p:nvPr/>
        </p:nvSpPr>
        <p:spPr>
          <a:xfrm>
            <a:off x="728636" y="4733752"/>
            <a:ext cx="66691" cy="66691"/>
          </a:xfrm>
          <a:prstGeom prst="ellipse">
            <a:avLst/>
          </a:prstGeom>
          <a:solidFill>
            <a:srgbClr val="05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56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34;p13">
            <a:extLst>
              <a:ext uri="{FF2B5EF4-FFF2-40B4-BE49-F238E27FC236}">
                <a16:creationId xmlns:a16="http://schemas.microsoft.com/office/drawing/2014/main" id="{5CD6E443-D029-BC01-B357-F8E43E37A42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769916" y="378030"/>
            <a:ext cx="56611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 </a:t>
            </a:r>
            <a:r>
              <a:rPr lang="en-US" sz="32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with s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teps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2" name="Рисунок 6">
            <a:extLst>
              <a:ext uri="{FF2B5EF4-FFF2-40B4-BE49-F238E27FC236}">
                <a16:creationId xmlns:a16="http://schemas.microsoft.com/office/drawing/2014/main" id="{B77C9EA3-F755-AE20-701A-3762AD4E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28" b="4545"/>
          <a:stretch/>
        </p:blipFill>
        <p:spPr>
          <a:xfrm>
            <a:off x="475246" y="623306"/>
            <a:ext cx="358589" cy="181982"/>
          </a:xfrm>
          <a:prstGeom prst="rect">
            <a:avLst/>
          </a:prstGeom>
        </p:spPr>
      </p:pic>
      <p:pic>
        <p:nvPicPr>
          <p:cNvPr id="16" name="Рисунок 6">
            <a:extLst>
              <a:ext uri="{FF2B5EF4-FFF2-40B4-BE49-F238E27FC236}">
                <a16:creationId xmlns:a16="http://schemas.microsoft.com/office/drawing/2014/main" id="{CBB04FE0-4AD3-3F19-2F29-605FF77BD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28" b="4545"/>
          <a:stretch/>
        </p:blipFill>
        <p:spPr>
          <a:xfrm>
            <a:off x="475246" y="624626"/>
            <a:ext cx="358589" cy="181982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4AE15BFE-5063-063D-8F98-0725F2B53F57}"/>
              </a:ext>
            </a:extLst>
          </p:cNvPr>
          <p:cNvSpPr/>
          <p:nvPr/>
        </p:nvSpPr>
        <p:spPr>
          <a:xfrm>
            <a:off x="163002" y="6545058"/>
            <a:ext cx="12028998" cy="312942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6" name="Google Shape;143;p4">
            <a:extLst>
              <a:ext uri="{FF2B5EF4-FFF2-40B4-BE49-F238E27FC236}">
                <a16:creationId xmlns:a16="http://schemas.microsoft.com/office/drawing/2014/main" id="{48247F62-BB9C-5A07-31BC-A34483BCA48B}"/>
              </a:ext>
            </a:extLst>
          </p:cNvPr>
          <p:cNvSpPr txBox="1"/>
          <p:nvPr/>
        </p:nvSpPr>
        <p:spPr>
          <a:xfrm>
            <a:off x="7568170" y="6591714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Since 2002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on the market</a:t>
            </a:r>
          </a:p>
        </p:txBody>
      </p:sp>
      <p:sp>
        <p:nvSpPr>
          <p:cNvPr id="57" name="Google Shape;143;p4">
            <a:extLst>
              <a:ext uri="{FF2B5EF4-FFF2-40B4-BE49-F238E27FC236}">
                <a16:creationId xmlns:a16="http://schemas.microsoft.com/office/drawing/2014/main" id="{D949D1CF-72AB-43E3-3A50-834F3F54E648}"/>
              </a:ext>
            </a:extLst>
          </p:cNvPr>
          <p:cNvSpPr txBox="1"/>
          <p:nvPr/>
        </p:nvSpPr>
        <p:spPr>
          <a:xfrm>
            <a:off x="9306729" y="6585497"/>
            <a:ext cx="156481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Exo 2"/>
              </a:rPr>
              <a:t>21 years </a:t>
            </a:r>
            <a:r>
              <a:rPr lang="en-US" sz="800" dirty="0">
                <a:solidFill>
                  <a:schemeClr val="bg1"/>
                </a:solidFill>
                <a:latin typeface="Exo 2"/>
              </a:rPr>
              <a:t>in Cybersecurity</a:t>
            </a:r>
          </a:p>
        </p:txBody>
      </p:sp>
      <p:sp>
        <p:nvSpPr>
          <p:cNvPr id="58" name="Google Shape;143;p4">
            <a:extLst>
              <a:ext uri="{FF2B5EF4-FFF2-40B4-BE49-F238E27FC236}">
                <a16:creationId xmlns:a16="http://schemas.microsoft.com/office/drawing/2014/main" id="{E3320C34-EC7B-7630-8367-EE5B16DA63DA}"/>
              </a:ext>
            </a:extLst>
          </p:cNvPr>
          <p:cNvSpPr txBox="1"/>
          <p:nvPr/>
        </p:nvSpPr>
        <p:spPr>
          <a:xfrm>
            <a:off x="10992270" y="6588606"/>
            <a:ext cx="97162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>
                <a:solidFill>
                  <a:schemeClr val="bg1"/>
                </a:solidFill>
                <a:latin typeface="Exo 2"/>
              </a:rPr>
              <a:t>350+ </a:t>
            </a:r>
            <a:r>
              <a:rPr lang="en-US" sz="800">
                <a:solidFill>
                  <a:schemeClr val="bg1"/>
                </a:solidFill>
                <a:latin typeface="Exo 2"/>
              </a:rPr>
              <a:t>employees</a:t>
            </a:r>
            <a:endParaRPr lang="en-US" sz="800" dirty="0">
              <a:solidFill>
                <a:schemeClr val="bg1"/>
              </a:solidFill>
              <a:latin typeface="Exo 2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57A63DE1-BE82-37CD-02D9-951335BA4C11}"/>
              </a:ext>
            </a:extLst>
          </p:cNvPr>
          <p:cNvCxnSpPr/>
          <p:nvPr/>
        </p:nvCxnSpPr>
        <p:spPr>
          <a:xfrm flipV="1">
            <a:off x="9115441" y="6600518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759193C2-0A44-1871-F57D-D145ED648FE0}"/>
              </a:ext>
            </a:extLst>
          </p:cNvPr>
          <p:cNvCxnSpPr/>
          <p:nvPr/>
        </p:nvCxnSpPr>
        <p:spPr>
          <a:xfrm flipV="1">
            <a:off x="10817146" y="6584970"/>
            <a:ext cx="0" cy="18535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Скругленный прямоугольник 27">
            <a:extLst>
              <a:ext uri="{FF2B5EF4-FFF2-40B4-BE49-F238E27FC236}">
                <a16:creationId xmlns:a16="http://schemas.microsoft.com/office/drawing/2014/main" id="{891725D8-ABE5-0364-EF4D-5DC51F21B59E}"/>
              </a:ext>
            </a:extLst>
          </p:cNvPr>
          <p:cNvSpPr/>
          <p:nvPr/>
        </p:nvSpPr>
        <p:spPr>
          <a:xfrm>
            <a:off x="769916" y="2045593"/>
            <a:ext cx="1872000" cy="673705"/>
          </a:xfrm>
          <a:prstGeom prst="roundRect">
            <a:avLst>
              <a:gd name="adj" fmla="val 4422"/>
            </a:avLst>
          </a:prstGeom>
          <a:gradFill flip="none" rotWithShape="1">
            <a:gsLst>
              <a:gs pos="0">
                <a:srgbClr val="F7F7F7">
                  <a:alpha val="76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 w="6350">
            <a:solidFill>
              <a:srgbClr val="F7F7F7"/>
            </a:solidFill>
          </a:ln>
          <a:effectLst>
            <a:outerShdw blurRad="419100" dist="342900" dir="5400000" sx="52000" sy="52000" algn="ctr" rotWithShape="0">
              <a:srgbClr val="CC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Google Shape;117;p3">
            <a:extLst>
              <a:ext uri="{FF2B5EF4-FFF2-40B4-BE49-F238E27FC236}">
                <a16:creationId xmlns:a16="http://schemas.microsoft.com/office/drawing/2014/main" id="{437CD329-D0B4-0070-9000-BFA841422B81}"/>
              </a:ext>
            </a:extLst>
          </p:cNvPr>
          <p:cNvSpPr txBox="1"/>
          <p:nvPr/>
        </p:nvSpPr>
        <p:spPr>
          <a:xfrm>
            <a:off x="769916" y="2120855"/>
            <a:ext cx="18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3"/>
              </a:buClr>
              <a:buSzPct val="125000"/>
            </a:pPr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NDA signing</a:t>
            </a:r>
          </a:p>
          <a:p>
            <a:pPr algn="ctr">
              <a:buClr>
                <a:schemeClr val="accent3"/>
              </a:buClr>
              <a:buSzPct val="125000"/>
            </a:pPr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(if needed)</a:t>
            </a:r>
            <a:endParaRPr lang="ru-RU" b="1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0733A24-D8DE-7B43-BC70-F36C213A3A5A}"/>
              </a:ext>
            </a:extLst>
          </p:cNvPr>
          <p:cNvCxnSpPr>
            <a:cxnSpLocks/>
          </p:cNvCxnSpPr>
          <p:nvPr/>
        </p:nvCxnSpPr>
        <p:spPr>
          <a:xfrm flipH="1">
            <a:off x="871730" y="3484659"/>
            <a:ext cx="10976969" cy="0"/>
          </a:xfrm>
          <a:prstGeom prst="straightConnector1">
            <a:avLst/>
          </a:prstGeom>
          <a:ln w="101600">
            <a:solidFill>
              <a:srgbClr val="30868F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D126C88-BA6E-9228-1D1F-B8F8833D90C4}"/>
              </a:ext>
            </a:extLst>
          </p:cNvPr>
          <p:cNvCxnSpPr>
            <a:cxnSpLocks/>
          </p:cNvCxnSpPr>
          <p:nvPr/>
        </p:nvCxnSpPr>
        <p:spPr>
          <a:xfrm flipH="1">
            <a:off x="475246" y="3484659"/>
            <a:ext cx="406109" cy="0"/>
          </a:xfrm>
          <a:prstGeom prst="straightConnector1">
            <a:avLst/>
          </a:prstGeom>
          <a:ln w="101600">
            <a:gradFill>
              <a:gsLst>
                <a:gs pos="0">
                  <a:srgbClr val="2B666D"/>
                </a:gs>
                <a:gs pos="100000">
                  <a:srgbClr val="2B666E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27">
            <a:extLst>
              <a:ext uri="{FF2B5EF4-FFF2-40B4-BE49-F238E27FC236}">
                <a16:creationId xmlns:a16="http://schemas.microsoft.com/office/drawing/2014/main" id="{D7F4E7DE-A7F0-BFA7-BB91-BF714F5D4B23}"/>
              </a:ext>
            </a:extLst>
          </p:cNvPr>
          <p:cNvSpPr/>
          <p:nvPr/>
        </p:nvSpPr>
        <p:spPr>
          <a:xfrm>
            <a:off x="3000065" y="2045593"/>
            <a:ext cx="1872000" cy="673705"/>
          </a:xfrm>
          <a:prstGeom prst="roundRect">
            <a:avLst>
              <a:gd name="adj" fmla="val 4422"/>
            </a:avLst>
          </a:prstGeom>
          <a:gradFill flip="none" rotWithShape="1">
            <a:gsLst>
              <a:gs pos="0">
                <a:srgbClr val="F7F7F7">
                  <a:alpha val="76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 w="6350">
            <a:solidFill>
              <a:srgbClr val="F7F7F7"/>
            </a:solidFill>
          </a:ln>
          <a:effectLst>
            <a:outerShdw blurRad="419100" dist="342900" dir="5400000" sx="52000" sy="52000" algn="ctr" rotWithShape="0">
              <a:srgbClr val="CC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6E9864C-39BF-B198-3F72-766D6B66E807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1705916" y="2719298"/>
            <a:ext cx="6030" cy="653886"/>
          </a:xfrm>
          <a:prstGeom prst="straightConnector1">
            <a:avLst/>
          </a:prstGeom>
          <a:ln w="63500">
            <a:gradFill>
              <a:gsLst>
                <a:gs pos="0">
                  <a:srgbClr val="2B666D"/>
                </a:gs>
                <a:gs pos="100000">
                  <a:srgbClr val="2B666E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7;p3">
            <a:extLst>
              <a:ext uri="{FF2B5EF4-FFF2-40B4-BE49-F238E27FC236}">
                <a16:creationId xmlns:a16="http://schemas.microsoft.com/office/drawing/2014/main" id="{11DC34CC-B6B9-2159-2D27-920A01E75751}"/>
              </a:ext>
            </a:extLst>
          </p:cNvPr>
          <p:cNvSpPr txBox="1"/>
          <p:nvPr/>
        </p:nvSpPr>
        <p:spPr>
          <a:xfrm>
            <a:off x="3000065" y="2120855"/>
            <a:ext cx="18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3"/>
              </a:buClr>
              <a:buSzPct val="125000"/>
            </a:pPr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Discovery stage with estimation</a:t>
            </a:r>
            <a:endParaRPr lang="ru-RU" b="1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Скругленный прямоугольник 27">
            <a:extLst>
              <a:ext uri="{FF2B5EF4-FFF2-40B4-BE49-F238E27FC236}">
                <a16:creationId xmlns:a16="http://schemas.microsoft.com/office/drawing/2014/main" id="{BBD9D08E-47DF-81BC-E6AF-894FD6558108}"/>
              </a:ext>
            </a:extLst>
          </p:cNvPr>
          <p:cNvSpPr/>
          <p:nvPr/>
        </p:nvSpPr>
        <p:spPr>
          <a:xfrm>
            <a:off x="5230214" y="2045593"/>
            <a:ext cx="1872000" cy="673705"/>
          </a:xfrm>
          <a:prstGeom prst="roundRect">
            <a:avLst>
              <a:gd name="adj" fmla="val 4422"/>
            </a:avLst>
          </a:prstGeom>
          <a:gradFill flip="none" rotWithShape="1">
            <a:gsLst>
              <a:gs pos="0">
                <a:srgbClr val="F7F7F7">
                  <a:alpha val="76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 w="6350">
            <a:solidFill>
              <a:srgbClr val="F7F7F7"/>
            </a:solidFill>
          </a:ln>
          <a:effectLst>
            <a:outerShdw blurRad="419100" dist="342900" dir="5400000" sx="52000" sy="52000" algn="ctr" rotWithShape="0">
              <a:srgbClr val="CC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Google Shape;117;p3">
            <a:extLst>
              <a:ext uri="{FF2B5EF4-FFF2-40B4-BE49-F238E27FC236}">
                <a16:creationId xmlns:a16="http://schemas.microsoft.com/office/drawing/2014/main" id="{91DA0E7C-AF65-33E9-A21B-930D0F4F903F}"/>
              </a:ext>
            </a:extLst>
          </p:cNvPr>
          <p:cNvSpPr txBox="1"/>
          <p:nvPr/>
        </p:nvSpPr>
        <p:spPr>
          <a:xfrm>
            <a:off x="5230214" y="2228578"/>
            <a:ext cx="1872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3"/>
              </a:buClr>
              <a:buSzPct val="125000"/>
            </a:pPr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Approvals </a:t>
            </a:r>
            <a:endParaRPr lang="ru-RU" b="1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Скругленный прямоугольник 27">
            <a:extLst>
              <a:ext uri="{FF2B5EF4-FFF2-40B4-BE49-F238E27FC236}">
                <a16:creationId xmlns:a16="http://schemas.microsoft.com/office/drawing/2014/main" id="{3DF940EC-0BD3-9F8A-A9D7-5C2A5E31069C}"/>
              </a:ext>
            </a:extLst>
          </p:cNvPr>
          <p:cNvSpPr/>
          <p:nvPr/>
        </p:nvSpPr>
        <p:spPr>
          <a:xfrm>
            <a:off x="7460363" y="2045593"/>
            <a:ext cx="1872000" cy="673705"/>
          </a:xfrm>
          <a:prstGeom prst="roundRect">
            <a:avLst>
              <a:gd name="adj" fmla="val 4422"/>
            </a:avLst>
          </a:prstGeom>
          <a:gradFill flip="none" rotWithShape="1">
            <a:gsLst>
              <a:gs pos="0">
                <a:srgbClr val="F7F7F7">
                  <a:alpha val="76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 w="6350">
            <a:solidFill>
              <a:srgbClr val="F7F7F7"/>
            </a:solidFill>
          </a:ln>
          <a:effectLst>
            <a:outerShdw blurRad="419100" dist="342900" dir="5400000" sx="52000" sy="52000" algn="ctr" rotWithShape="0">
              <a:srgbClr val="CC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117;p3">
            <a:extLst>
              <a:ext uri="{FF2B5EF4-FFF2-40B4-BE49-F238E27FC236}">
                <a16:creationId xmlns:a16="http://schemas.microsoft.com/office/drawing/2014/main" id="{754D5A6D-4FFF-0145-42D9-DF3A6411F40A}"/>
              </a:ext>
            </a:extLst>
          </p:cNvPr>
          <p:cNvSpPr txBox="1"/>
          <p:nvPr/>
        </p:nvSpPr>
        <p:spPr>
          <a:xfrm>
            <a:off x="7460363" y="2228578"/>
            <a:ext cx="1872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3"/>
              </a:buClr>
              <a:buSzPct val="125000"/>
            </a:pPr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MSA signing</a:t>
            </a:r>
            <a:endParaRPr lang="ru-RU" b="1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Скругленный прямоугольник 27">
            <a:extLst>
              <a:ext uri="{FF2B5EF4-FFF2-40B4-BE49-F238E27FC236}">
                <a16:creationId xmlns:a16="http://schemas.microsoft.com/office/drawing/2014/main" id="{839F3F37-4F6B-6CE4-EB32-5D3012E70F54}"/>
              </a:ext>
            </a:extLst>
          </p:cNvPr>
          <p:cNvSpPr/>
          <p:nvPr/>
        </p:nvSpPr>
        <p:spPr>
          <a:xfrm>
            <a:off x="9690512" y="2045593"/>
            <a:ext cx="1872000" cy="673705"/>
          </a:xfrm>
          <a:prstGeom prst="roundRect">
            <a:avLst>
              <a:gd name="adj" fmla="val 4422"/>
            </a:avLst>
          </a:prstGeom>
          <a:gradFill flip="none" rotWithShape="1">
            <a:gsLst>
              <a:gs pos="0">
                <a:srgbClr val="F7F7F7">
                  <a:alpha val="76000"/>
                </a:srgb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 w="6350">
            <a:solidFill>
              <a:srgbClr val="F7F7F7"/>
            </a:solidFill>
          </a:ln>
          <a:effectLst>
            <a:outerShdw blurRad="419100" dist="342900" dir="5400000" sx="52000" sy="52000" algn="ctr" rotWithShape="0">
              <a:srgbClr val="CC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Google Shape;117;p3">
            <a:extLst>
              <a:ext uri="{FF2B5EF4-FFF2-40B4-BE49-F238E27FC236}">
                <a16:creationId xmlns:a16="http://schemas.microsoft.com/office/drawing/2014/main" id="{9AEC5758-1D16-998D-BCCA-B124397DF10D}"/>
              </a:ext>
            </a:extLst>
          </p:cNvPr>
          <p:cNvSpPr txBox="1"/>
          <p:nvPr/>
        </p:nvSpPr>
        <p:spPr>
          <a:xfrm>
            <a:off x="9690512" y="2120855"/>
            <a:ext cx="187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accent3"/>
              </a:buClr>
              <a:buSzPct val="125000"/>
            </a:pPr>
            <a:r>
              <a:rPr lang="en-US" b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Statement of work signing</a:t>
            </a:r>
            <a:endParaRPr lang="ru-RU" b="1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4700F917-C8B0-9851-14A6-5BD0DC4BB2D5}"/>
              </a:ext>
            </a:extLst>
          </p:cNvPr>
          <p:cNvSpPr/>
          <p:nvPr/>
        </p:nvSpPr>
        <p:spPr>
          <a:xfrm rot="5400000">
            <a:off x="11695173" y="3349569"/>
            <a:ext cx="312943" cy="269778"/>
          </a:xfrm>
          <a:prstGeom prst="triangle">
            <a:avLst/>
          </a:prstGeom>
          <a:solidFill>
            <a:srgbClr val="2B6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0F5F9E18-AACF-89DA-E452-3809946701EC}"/>
              </a:ext>
            </a:extLst>
          </p:cNvPr>
          <p:cNvSpPr/>
          <p:nvPr/>
        </p:nvSpPr>
        <p:spPr>
          <a:xfrm>
            <a:off x="3814122" y="3376111"/>
            <a:ext cx="217096" cy="217096"/>
          </a:xfrm>
          <a:prstGeom prst="ellipse">
            <a:avLst/>
          </a:prstGeom>
          <a:solidFill>
            <a:schemeClr val="bg1"/>
          </a:solidFill>
          <a:ln>
            <a:solidFill>
              <a:srgbClr val="203C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7E3DCE5-EBC0-504A-B1AD-0D13339AF1C4}"/>
              </a:ext>
            </a:extLst>
          </p:cNvPr>
          <p:cNvSpPr/>
          <p:nvPr/>
        </p:nvSpPr>
        <p:spPr>
          <a:xfrm>
            <a:off x="1597368" y="3376111"/>
            <a:ext cx="217096" cy="217096"/>
          </a:xfrm>
          <a:prstGeom prst="ellipse">
            <a:avLst/>
          </a:prstGeom>
          <a:solidFill>
            <a:schemeClr val="bg1"/>
          </a:solidFill>
          <a:ln>
            <a:solidFill>
              <a:srgbClr val="203C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894C27F8-4CC8-8ED3-F54A-077705358718}"/>
              </a:ext>
            </a:extLst>
          </p:cNvPr>
          <p:cNvSpPr/>
          <p:nvPr/>
        </p:nvSpPr>
        <p:spPr>
          <a:xfrm>
            <a:off x="6030876" y="3381389"/>
            <a:ext cx="217096" cy="217096"/>
          </a:xfrm>
          <a:prstGeom prst="ellipse">
            <a:avLst/>
          </a:prstGeom>
          <a:solidFill>
            <a:schemeClr val="bg1"/>
          </a:solidFill>
          <a:ln>
            <a:solidFill>
              <a:srgbClr val="203C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D90B3093-0F32-94AB-E5D0-90CE8972B0C1}"/>
              </a:ext>
            </a:extLst>
          </p:cNvPr>
          <p:cNvSpPr/>
          <p:nvPr/>
        </p:nvSpPr>
        <p:spPr>
          <a:xfrm>
            <a:off x="8287815" y="3373184"/>
            <a:ext cx="217096" cy="217096"/>
          </a:xfrm>
          <a:prstGeom prst="ellipse">
            <a:avLst/>
          </a:prstGeom>
          <a:solidFill>
            <a:schemeClr val="bg1"/>
          </a:solidFill>
          <a:ln>
            <a:solidFill>
              <a:srgbClr val="203C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E12779CB-A9E9-361D-90C3-8C4666DBCDEE}"/>
              </a:ext>
            </a:extLst>
          </p:cNvPr>
          <p:cNvSpPr/>
          <p:nvPr/>
        </p:nvSpPr>
        <p:spPr>
          <a:xfrm>
            <a:off x="10517964" y="3381389"/>
            <a:ext cx="217096" cy="217096"/>
          </a:xfrm>
          <a:prstGeom prst="ellipse">
            <a:avLst/>
          </a:prstGeom>
          <a:solidFill>
            <a:schemeClr val="bg1"/>
          </a:solidFill>
          <a:ln>
            <a:solidFill>
              <a:srgbClr val="203C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46EE304-80DC-67AB-7E7B-D65A67A8ADF7}"/>
              </a:ext>
            </a:extLst>
          </p:cNvPr>
          <p:cNvCxnSpPr>
            <a:cxnSpLocks/>
          </p:cNvCxnSpPr>
          <p:nvPr/>
        </p:nvCxnSpPr>
        <p:spPr>
          <a:xfrm flipH="1" flipV="1">
            <a:off x="3913625" y="2708805"/>
            <a:ext cx="6030" cy="653886"/>
          </a:xfrm>
          <a:prstGeom prst="straightConnector1">
            <a:avLst/>
          </a:prstGeom>
          <a:ln w="63500">
            <a:gradFill>
              <a:gsLst>
                <a:gs pos="0">
                  <a:srgbClr val="2B666D"/>
                </a:gs>
                <a:gs pos="100000">
                  <a:srgbClr val="2B666E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DCC6005-8312-58DE-90C9-D25999025A7F}"/>
              </a:ext>
            </a:extLst>
          </p:cNvPr>
          <p:cNvCxnSpPr>
            <a:cxnSpLocks/>
          </p:cNvCxnSpPr>
          <p:nvPr/>
        </p:nvCxnSpPr>
        <p:spPr>
          <a:xfrm flipH="1" flipV="1">
            <a:off x="6135936" y="2715528"/>
            <a:ext cx="6030" cy="653886"/>
          </a:xfrm>
          <a:prstGeom prst="straightConnector1">
            <a:avLst/>
          </a:prstGeom>
          <a:ln w="63500">
            <a:gradFill>
              <a:gsLst>
                <a:gs pos="0">
                  <a:srgbClr val="2B666D"/>
                </a:gs>
                <a:gs pos="100000">
                  <a:srgbClr val="2B666E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DE0726F-D6DE-E679-6CDB-FB663CC3B2D6}"/>
              </a:ext>
            </a:extLst>
          </p:cNvPr>
          <p:cNvCxnSpPr>
            <a:cxnSpLocks/>
          </p:cNvCxnSpPr>
          <p:nvPr/>
        </p:nvCxnSpPr>
        <p:spPr>
          <a:xfrm flipH="1" flipV="1">
            <a:off x="8390333" y="2707323"/>
            <a:ext cx="6030" cy="653886"/>
          </a:xfrm>
          <a:prstGeom prst="straightConnector1">
            <a:avLst/>
          </a:prstGeom>
          <a:ln w="63500">
            <a:gradFill>
              <a:gsLst>
                <a:gs pos="0">
                  <a:srgbClr val="2B666D"/>
                </a:gs>
                <a:gs pos="100000">
                  <a:srgbClr val="2B666E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ACB9F971-CF50-D3D0-37FC-FFAA5212C1A1}"/>
              </a:ext>
            </a:extLst>
          </p:cNvPr>
          <p:cNvCxnSpPr>
            <a:cxnSpLocks/>
          </p:cNvCxnSpPr>
          <p:nvPr/>
        </p:nvCxnSpPr>
        <p:spPr>
          <a:xfrm flipH="1" flipV="1">
            <a:off x="10619857" y="2717010"/>
            <a:ext cx="6030" cy="653886"/>
          </a:xfrm>
          <a:prstGeom prst="straightConnector1">
            <a:avLst/>
          </a:prstGeom>
          <a:ln w="63500">
            <a:gradFill>
              <a:gsLst>
                <a:gs pos="0">
                  <a:srgbClr val="2B666D"/>
                </a:gs>
                <a:gs pos="100000">
                  <a:srgbClr val="2B666E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FF409F-63E4-C4B4-990D-609B4DBF2160}"/>
              </a:ext>
            </a:extLst>
          </p:cNvPr>
          <p:cNvSpPr txBox="1"/>
          <p:nvPr/>
        </p:nvSpPr>
        <p:spPr>
          <a:xfrm>
            <a:off x="3048802" y="4277388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Ready to discuss you project? 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C2FBFE8-1B9D-1C80-11E2-1C163E08ECB8}"/>
              </a:ext>
            </a:extLst>
          </p:cNvPr>
          <p:cNvSpPr/>
          <p:nvPr/>
        </p:nvSpPr>
        <p:spPr>
          <a:xfrm>
            <a:off x="5142768" y="5085394"/>
            <a:ext cx="1986331" cy="526041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698500" dist="177800" dir="5400000" algn="ctr" rotWithShape="0">
              <a:schemeClr val="accent2">
                <a:alpha val="77000"/>
              </a:schemeClr>
            </a:outerShdw>
            <a:softEdge rad="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CF86C-A00D-B1D0-F793-CDDA2973F6A1}"/>
              </a:ext>
            </a:extLst>
          </p:cNvPr>
          <p:cNvSpPr txBox="1"/>
          <p:nvPr/>
        </p:nvSpPr>
        <p:spPr>
          <a:xfrm>
            <a:off x="5226105" y="5160377"/>
            <a:ext cx="1819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</a:t>
            </a:r>
            <a:endParaRPr lang="ru-RU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17;g291082dc498_0_410">
            <a:extLst>
              <a:ext uri="{FF2B5EF4-FFF2-40B4-BE49-F238E27FC236}">
                <a16:creationId xmlns:a16="http://schemas.microsoft.com/office/drawing/2014/main" id="{546268B5-862B-A600-0FC4-2FB6A2F9B2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" name="Google Shape;518;g291082dc498_0_410">
            <a:extLst>
              <a:ext uri="{FF2B5EF4-FFF2-40B4-BE49-F238E27FC236}">
                <a16:creationId xmlns:a16="http://schemas.microsoft.com/office/drawing/2014/main" id="{22B43B7F-F31C-8CA8-1766-563BA264EAEA}"/>
              </a:ext>
            </a:extLst>
          </p:cNvPr>
          <p:cNvSpPr txBox="1"/>
          <p:nvPr/>
        </p:nvSpPr>
        <p:spPr>
          <a:xfrm>
            <a:off x="769916" y="378030"/>
            <a:ext cx="5661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Google Shape;519;g291082dc498_0_410">
            <a:extLst>
              <a:ext uri="{FF2B5EF4-FFF2-40B4-BE49-F238E27FC236}">
                <a16:creationId xmlns:a16="http://schemas.microsoft.com/office/drawing/2014/main" id="{724ABEBC-9383-E85F-45A7-6D4AF28D23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6927" b="4543"/>
          <a:stretch/>
        </p:blipFill>
        <p:spPr>
          <a:xfrm>
            <a:off x="475246" y="623306"/>
            <a:ext cx="358588" cy="18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20;g291082dc498_0_410">
            <a:extLst>
              <a:ext uri="{FF2B5EF4-FFF2-40B4-BE49-F238E27FC236}">
                <a16:creationId xmlns:a16="http://schemas.microsoft.com/office/drawing/2014/main" id="{B4D717EB-CE66-82B0-F6F6-903F6C36BF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6927" b="4543"/>
          <a:stretch/>
        </p:blipFill>
        <p:spPr>
          <a:xfrm>
            <a:off x="475246" y="624626"/>
            <a:ext cx="358588" cy="1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1;g291082dc498_0_410">
            <a:extLst>
              <a:ext uri="{FF2B5EF4-FFF2-40B4-BE49-F238E27FC236}">
                <a16:creationId xmlns:a16="http://schemas.microsoft.com/office/drawing/2014/main" id="{76E763F7-664F-0D86-5E7F-A2E75A85B474}"/>
              </a:ext>
            </a:extLst>
          </p:cNvPr>
          <p:cNvSpPr/>
          <p:nvPr/>
        </p:nvSpPr>
        <p:spPr>
          <a:xfrm>
            <a:off x="163002" y="6545058"/>
            <a:ext cx="12029100" cy="312900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22;g291082dc498_0_410">
            <a:extLst>
              <a:ext uri="{FF2B5EF4-FFF2-40B4-BE49-F238E27FC236}">
                <a16:creationId xmlns:a16="http://schemas.microsoft.com/office/drawing/2014/main" id="{464E7B6E-1D66-BC48-7EC8-C1FACCDD9987}"/>
              </a:ext>
            </a:extLst>
          </p:cNvPr>
          <p:cNvSpPr txBox="1"/>
          <p:nvPr/>
        </p:nvSpPr>
        <p:spPr>
          <a:xfrm>
            <a:off x="7568170" y="6591714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Since 2002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on the market</a:t>
            </a:r>
            <a:endParaRPr/>
          </a:p>
        </p:txBody>
      </p:sp>
      <p:sp>
        <p:nvSpPr>
          <p:cNvPr id="29" name="Google Shape;523;g291082dc498_0_410">
            <a:extLst>
              <a:ext uri="{FF2B5EF4-FFF2-40B4-BE49-F238E27FC236}">
                <a16:creationId xmlns:a16="http://schemas.microsoft.com/office/drawing/2014/main" id="{704035E7-22D3-4CA8-EC75-57AB6AB7970A}"/>
              </a:ext>
            </a:extLst>
          </p:cNvPr>
          <p:cNvSpPr txBox="1"/>
          <p:nvPr/>
        </p:nvSpPr>
        <p:spPr>
          <a:xfrm>
            <a:off x="9306729" y="6585497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21 years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 Cybersecurity</a:t>
            </a:r>
            <a:endParaRPr/>
          </a:p>
        </p:txBody>
      </p:sp>
      <p:sp>
        <p:nvSpPr>
          <p:cNvPr id="31" name="Google Shape;524;g291082dc498_0_410">
            <a:extLst>
              <a:ext uri="{FF2B5EF4-FFF2-40B4-BE49-F238E27FC236}">
                <a16:creationId xmlns:a16="http://schemas.microsoft.com/office/drawing/2014/main" id="{3802B716-84BE-4F75-3B96-207D730353DC}"/>
              </a:ext>
            </a:extLst>
          </p:cNvPr>
          <p:cNvSpPr txBox="1"/>
          <p:nvPr/>
        </p:nvSpPr>
        <p:spPr>
          <a:xfrm>
            <a:off x="10992270" y="6588606"/>
            <a:ext cx="97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400+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employees</a:t>
            </a:r>
            <a:endParaRPr/>
          </a:p>
        </p:txBody>
      </p:sp>
      <p:cxnSp>
        <p:nvCxnSpPr>
          <p:cNvPr id="32" name="Google Shape;525;g291082dc498_0_410">
            <a:extLst>
              <a:ext uri="{FF2B5EF4-FFF2-40B4-BE49-F238E27FC236}">
                <a16:creationId xmlns:a16="http://schemas.microsoft.com/office/drawing/2014/main" id="{2FB2E838-BAD8-9E9A-BED4-8503D3CD3755}"/>
              </a:ext>
            </a:extLst>
          </p:cNvPr>
          <p:cNvCxnSpPr/>
          <p:nvPr/>
        </p:nvCxnSpPr>
        <p:spPr>
          <a:xfrm rot="10800000">
            <a:off x="9115441" y="6600477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26;g291082dc498_0_410">
            <a:extLst>
              <a:ext uri="{FF2B5EF4-FFF2-40B4-BE49-F238E27FC236}">
                <a16:creationId xmlns:a16="http://schemas.microsoft.com/office/drawing/2014/main" id="{0EA0BA6F-AA80-7743-E97B-53F5B406AFAA}"/>
              </a:ext>
            </a:extLst>
          </p:cNvPr>
          <p:cNvCxnSpPr/>
          <p:nvPr/>
        </p:nvCxnSpPr>
        <p:spPr>
          <a:xfrm rot="10800000">
            <a:off x="10817146" y="6584929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" name="Google Shape;528;g291082dc498_0_410">
            <a:extLst>
              <a:ext uri="{FF2B5EF4-FFF2-40B4-BE49-F238E27FC236}">
                <a16:creationId xmlns:a16="http://schemas.microsoft.com/office/drawing/2014/main" id="{91019B61-C8E5-9A79-97B5-64517D9270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3874" y="-36"/>
            <a:ext cx="3978126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530;g291082dc498_0_410">
            <a:extLst>
              <a:ext uri="{FF2B5EF4-FFF2-40B4-BE49-F238E27FC236}">
                <a16:creationId xmlns:a16="http://schemas.microsoft.com/office/drawing/2014/main" id="{8185B489-FDB7-0224-8838-5798B8016B17}"/>
              </a:ext>
            </a:extLst>
          </p:cNvPr>
          <p:cNvSpPr/>
          <p:nvPr/>
        </p:nvSpPr>
        <p:spPr>
          <a:xfrm>
            <a:off x="8578825" y="380963"/>
            <a:ext cx="3368550" cy="5067875"/>
          </a:xfrm>
          <a:prstGeom prst="rect">
            <a:avLst/>
          </a:prstGeom>
          <a:solidFill>
            <a:srgbClr val="FFFFFF">
              <a:alpha val="611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531;g291082dc498_0_410">
            <a:extLst>
              <a:ext uri="{FF2B5EF4-FFF2-40B4-BE49-F238E27FC236}">
                <a16:creationId xmlns:a16="http://schemas.microsoft.com/office/drawing/2014/main" id="{A3963AF1-69D0-595D-5D87-F38D6681B43F}"/>
              </a:ext>
            </a:extLst>
          </p:cNvPr>
          <p:cNvSpPr txBox="1"/>
          <p:nvPr/>
        </p:nvSpPr>
        <p:spPr>
          <a:xfrm>
            <a:off x="8903581" y="1409162"/>
            <a:ext cx="29580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AI chatbots and virtual assistants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Language translation tools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Speech recognition systems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Image recognition systems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Sentiment analysis systems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Facial recognition systems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Augmented reality applications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Data analytics systems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Recommendation systems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Content creation platforms</a:t>
            </a:r>
          </a:p>
        </p:txBody>
      </p:sp>
      <p:sp>
        <p:nvSpPr>
          <p:cNvPr id="42" name="Google Shape;398;p59">
            <a:extLst>
              <a:ext uri="{FF2B5EF4-FFF2-40B4-BE49-F238E27FC236}">
                <a16:creationId xmlns:a16="http://schemas.microsoft.com/office/drawing/2014/main" id="{5085E05F-6008-7542-59BD-CA76BC69AEEC}"/>
              </a:ext>
            </a:extLst>
          </p:cNvPr>
          <p:cNvSpPr txBox="1"/>
          <p:nvPr/>
        </p:nvSpPr>
        <p:spPr>
          <a:xfrm>
            <a:off x="833835" y="1328906"/>
            <a:ext cx="6650999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Boost the intelligence of your business with </a:t>
            </a:r>
            <a:r>
              <a:rPr lang="en-US" sz="140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Apriorit’s</a:t>
            </a: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niche expertise in machine learning, deep learning, and artificial intelligence.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developers, data engineers, and QA specialists will fuel your AI projects requiring niche expertise in:</a:t>
            </a:r>
          </a:p>
        </p:txBody>
      </p:sp>
      <p:sp>
        <p:nvSpPr>
          <p:cNvPr id="46" name="Google Shape;560;g291082dc498_0_443">
            <a:extLst>
              <a:ext uri="{FF2B5EF4-FFF2-40B4-BE49-F238E27FC236}">
                <a16:creationId xmlns:a16="http://schemas.microsoft.com/office/drawing/2014/main" id="{9C040778-8C76-FA21-A83E-84710A1EE029}"/>
              </a:ext>
            </a:extLst>
          </p:cNvPr>
          <p:cNvSpPr txBox="1"/>
          <p:nvPr/>
        </p:nvSpPr>
        <p:spPr>
          <a:xfrm>
            <a:off x="8878698" y="613039"/>
            <a:ext cx="2503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D3D3D"/>
                </a:solidFill>
                <a:latin typeface="Exo 2"/>
                <a:ea typeface="Exo 2"/>
                <a:cs typeface="Exo 2"/>
                <a:sym typeface="Exo 2"/>
              </a:rPr>
              <a:t>We can help you develop:</a:t>
            </a:r>
            <a:endParaRPr lang="en-U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561;g291082dc498_0_443">
            <a:extLst>
              <a:ext uri="{FF2B5EF4-FFF2-40B4-BE49-F238E27FC236}">
                <a16:creationId xmlns:a16="http://schemas.microsoft.com/office/drawing/2014/main" id="{24E662C3-9E98-18DD-3730-2360319B96B0}"/>
              </a:ext>
            </a:extLst>
          </p:cNvPr>
          <p:cNvSpPr/>
          <p:nvPr/>
        </p:nvSpPr>
        <p:spPr>
          <a:xfrm>
            <a:off x="8578927" y="613039"/>
            <a:ext cx="91800" cy="536100"/>
          </a:xfrm>
          <a:prstGeom prst="rect">
            <a:avLst/>
          </a:prstGeom>
          <a:solidFill>
            <a:srgbClr val="F263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74;p56">
            <a:extLst>
              <a:ext uri="{FF2B5EF4-FFF2-40B4-BE49-F238E27FC236}">
                <a16:creationId xmlns:a16="http://schemas.microsoft.com/office/drawing/2014/main" id="{1131FD6C-5CD3-0D7D-0263-9B5CEAA95A3F}"/>
              </a:ext>
            </a:extLst>
          </p:cNvPr>
          <p:cNvSpPr/>
          <p:nvPr/>
        </p:nvSpPr>
        <p:spPr>
          <a:xfrm>
            <a:off x="1422258" y="2939457"/>
            <a:ext cx="2498071" cy="1312936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266700" dist="342900" dir="5400000" sx="52000" sy="52000" algn="ctr" rotWithShape="0">
              <a:srgbClr val="F2F2F2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ХХХХ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74;p56">
            <a:extLst>
              <a:ext uri="{FF2B5EF4-FFF2-40B4-BE49-F238E27FC236}">
                <a16:creationId xmlns:a16="http://schemas.microsoft.com/office/drawing/2014/main" id="{D0FCFD35-4E72-2BDB-F99C-8AEE8E59857F}"/>
              </a:ext>
            </a:extLst>
          </p:cNvPr>
          <p:cNvSpPr/>
          <p:nvPr/>
        </p:nvSpPr>
        <p:spPr>
          <a:xfrm>
            <a:off x="1422258" y="4467899"/>
            <a:ext cx="2498071" cy="1312936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266700" dist="342900" dir="5400000" sx="52000" sy="52000" algn="ctr" rotWithShape="0">
              <a:srgbClr val="F2F2F2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ХХХХ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74;p56">
            <a:extLst>
              <a:ext uri="{FF2B5EF4-FFF2-40B4-BE49-F238E27FC236}">
                <a16:creationId xmlns:a16="http://schemas.microsoft.com/office/drawing/2014/main" id="{2F3B3DD3-AD88-7737-DF35-D81CAC0D0A2C}"/>
              </a:ext>
            </a:extLst>
          </p:cNvPr>
          <p:cNvSpPr/>
          <p:nvPr/>
        </p:nvSpPr>
        <p:spPr>
          <a:xfrm>
            <a:off x="4162971" y="2939457"/>
            <a:ext cx="2498071" cy="1312936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266700" dist="342900" dir="5400000" sx="52000" sy="52000" algn="ctr" rotWithShape="0">
              <a:srgbClr val="F2F2F2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ХХХХ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74;p56">
            <a:extLst>
              <a:ext uri="{FF2B5EF4-FFF2-40B4-BE49-F238E27FC236}">
                <a16:creationId xmlns:a16="http://schemas.microsoft.com/office/drawing/2014/main" id="{C7855016-FF66-E0C0-540F-C769BA27C211}"/>
              </a:ext>
            </a:extLst>
          </p:cNvPr>
          <p:cNvSpPr/>
          <p:nvPr/>
        </p:nvSpPr>
        <p:spPr>
          <a:xfrm>
            <a:off x="4162971" y="4467899"/>
            <a:ext cx="2498071" cy="1312936"/>
          </a:xfrm>
          <a:prstGeom prst="roundRect">
            <a:avLst>
              <a:gd name="adj" fmla="val 4422"/>
            </a:avLst>
          </a:prstGeom>
          <a:solidFill>
            <a:schemeClr val="lt1"/>
          </a:solidFill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  <a:effectLst>
            <a:outerShdw blurRad="266700" dist="342900" dir="5400000" sx="52000" sy="52000" algn="ctr" rotWithShape="0">
              <a:srgbClr val="F2F2F2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ХХХХ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461;g291082dc498_0_626">
            <a:extLst>
              <a:ext uri="{FF2B5EF4-FFF2-40B4-BE49-F238E27FC236}">
                <a16:creationId xmlns:a16="http://schemas.microsoft.com/office/drawing/2014/main" id="{60C98E3C-2344-87F1-C78F-5BCE5B0DD5DC}"/>
              </a:ext>
            </a:extLst>
          </p:cNvPr>
          <p:cNvSpPr txBox="1"/>
          <p:nvPr/>
        </p:nvSpPr>
        <p:spPr>
          <a:xfrm>
            <a:off x="1553193" y="3862696"/>
            <a:ext cx="2236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3D3D3D"/>
                </a:solidFill>
                <a:latin typeface="Exo 2 Medium" pitchFamily="2" charset="-52"/>
                <a:ea typeface="Exo 2"/>
                <a:cs typeface="Exo 2"/>
                <a:sym typeface="Exo 2"/>
              </a:rPr>
              <a:t>Computer vision</a:t>
            </a:r>
          </a:p>
        </p:txBody>
      </p:sp>
      <p:sp>
        <p:nvSpPr>
          <p:cNvPr id="53" name="Google Shape;461;g291082dc498_0_626">
            <a:extLst>
              <a:ext uri="{FF2B5EF4-FFF2-40B4-BE49-F238E27FC236}">
                <a16:creationId xmlns:a16="http://schemas.microsoft.com/office/drawing/2014/main" id="{2D3B8563-BABA-DAC2-FD8A-2B59C8636A43}"/>
              </a:ext>
            </a:extLst>
          </p:cNvPr>
          <p:cNvSpPr txBox="1"/>
          <p:nvPr/>
        </p:nvSpPr>
        <p:spPr>
          <a:xfrm>
            <a:off x="1420274" y="5396631"/>
            <a:ext cx="249807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3D3D3D"/>
                </a:solidFill>
                <a:latin typeface="Exo 2 Medium" pitchFamily="2" charset="-52"/>
                <a:ea typeface="Exo 2"/>
                <a:cs typeface="Exo 2"/>
                <a:sym typeface="Exo 2"/>
              </a:rPr>
              <a:t> Data analytics and visualization</a:t>
            </a:r>
          </a:p>
        </p:txBody>
      </p:sp>
      <p:sp>
        <p:nvSpPr>
          <p:cNvPr id="54" name="Google Shape;461;g291082dc498_0_626">
            <a:extLst>
              <a:ext uri="{FF2B5EF4-FFF2-40B4-BE49-F238E27FC236}">
                <a16:creationId xmlns:a16="http://schemas.microsoft.com/office/drawing/2014/main" id="{AFE375FE-2FE8-16B4-9832-4381D75F7618}"/>
              </a:ext>
            </a:extLst>
          </p:cNvPr>
          <p:cNvSpPr txBox="1"/>
          <p:nvPr/>
        </p:nvSpPr>
        <p:spPr>
          <a:xfrm>
            <a:off x="4283761" y="3869171"/>
            <a:ext cx="2236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100"/>
            </a:pPr>
            <a:r>
              <a:rPr lang="en-US" sz="1100" b="1" dirty="0">
                <a:solidFill>
                  <a:srgbClr val="3D3D3D"/>
                </a:solidFill>
                <a:latin typeface="Exo 2 Medium" pitchFamily="2" charset="-52"/>
                <a:sym typeface="Exo 2"/>
              </a:rPr>
              <a:t>Natural language processing</a:t>
            </a:r>
          </a:p>
        </p:txBody>
      </p:sp>
      <p:sp>
        <p:nvSpPr>
          <p:cNvPr id="61" name="Google Shape;461;g291082dc498_0_626">
            <a:extLst>
              <a:ext uri="{FF2B5EF4-FFF2-40B4-BE49-F238E27FC236}">
                <a16:creationId xmlns:a16="http://schemas.microsoft.com/office/drawing/2014/main" id="{B49F480C-8793-38F9-FA93-AFC2DDBE4387}"/>
              </a:ext>
            </a:extLst>
          </p:cNvPr>
          <p:cNvSpPr txBox="1"/>
          <p:nvPr/>
        </p:nvSpPr>
        <p:spPr>
          <a:xfrm>
            <a:off x="4283761" y="5403106"/>
            <a:ext cx="2236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3D3D3D"/>
                </a:solidFill>
                <a:latin typeface="Exo 2 Medium" pitchFamily="2" charset="-52"/>
                <a:ea typeface="Exo 2"/>
                <a:cs typeface="Exo 2"/>
                <a:sym typeface="Exo 2"/>
              </a:rPr>
              <a:t>Anomaly detection</a:t>
            </a:r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074889F-F4C5-B5BE-6FCF-4DB36CD85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2372" y="4653228"/>
            <a:ext cx="672627" cy="672627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1C1135E4-D79E-CD80-CE03-6A4B2C9B8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4773" y="3112554"/>
            <a:ext cx="672627" cy="672627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F359C03D-3DEE-FC7C-E597-3A09104192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5692" y="3122287"/>
            <a:ext cx="672627" cy="672627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AB6C688-DCAC-8D57-8E24-8EB6DB71AD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4772" y="4654988"/>
            <a:ext cx="672627" cy="6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238"/>
            </a:gs>
            <a:gs pos="100000">
              <a:srgbClr val="1B3D43"/>
            </a:gs>
          </a:gsLst>
          <a:lin ang="5400000" scaled="1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17;g291082dc498_0_410">
            <a:extLst>
              <a:ext uri="{FF2B5EF4-FFF2-40B4-BE49-F238E27FC236}">
                <a16:creationId xmlns:a16="http://schemas.microsoft.com/office/drawing/2014/main" id="{D9313973-10E4-44F7-CBBB-E1D0375A38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04" y="602"/>
            <a:ext cx="164706" cy="68627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Google Shape;518;g291082dc498_0_410">
            <a:extLst>
              <a:ext uri="{FF2B5EF4-FFF2-40B4-BE49-F238E27FC236}">
                <a16:creationId xmlns:a16="http://schemas.microsoft.com/office/drawing/2014/main" id="{C549F9FC-C786-7EC5-5E40-62F8D0C0A6FB}"/>
              </a:ext>
            </a:extLst>
          </p:cNvPr>
          <p:cNvSpPr txBox="1"/>
          <p:nvPr/>
        </p:nvSpPr>
        <p:spPr>
          <a:xfrm>
            <a:off x="769916" y="378030"/>
            <a:ext cx="67982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Slide example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Google Shape;519;g291082dc498_0_410">
            <a:extLst>
              <a:ext uri="{FF2B5EF4-FFF2-40B4-BE49-F238E27FC236}">
                <a16:creationId xmlns:a16="http://schemas.microsoft.com/office/drawing/2014/main" id="{BF825F41-B735-62E3-BDA3-85C28F6B78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6927" b="4543"/>
          <a:stretch/>
        </p:blipFill>
        <p:spPr>
          <a:xfrm>
            <a:off x="475246" y="623306"/>
            <a:ext cx="358588" cy="18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20;g291082dc498_0_410">
            <a:extLst>
              <a:ext uri="{FF2B5EF4-FFF2-40B4-BE49-F238E27FC236}">
                <a16:creationId xmlns:a16="http://schemas.microsoft.com/office/drawing/2014/main" id="{C2B2D265-10DE-20EA-582D-7190330D0E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6927" b="4543"/>
          <a:stretch/>
        </p:blipFill>
        <p:spPr>
          <a:xfrm>
            <a:off x="475246" y="624626"/>
            <a:ext cx="358588" cy="1819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21;g291082dc498_0_410">
            <a:extLst>
              <a:ext uri="{FF2B5EF4-FFF2-40B4-BE49-F238E27FC236}">
                <a16:creationId xmlns:a16="http://schemas.microsoft.com/office/drawing/2014/main" id="{C9C17A92-61FC-59F8-35DE-7B02B1DB8D17}"/>
              </a:ext>
            </a:extLst>
          </p:cNvPr>
          <p:cNvSpPr/>
          <p:nvPr/>
        </p:nvSpPr>
        <p:spPr>
          <a:xfrm>
            <a:off x="163002" y="6545058"/>
            <a:ext cx="12029100" cy="312900"/>
          </a:xfrm>
          <a:prstGeom prst="rect">
            <a:avLst/>
          </a:prstGeom>
          <a:solidFill>
            <a:srgbClr val="26323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22;g291082dc498_0_410">
            <a:extLst>
              <a:ext uri="{FF2B5EF4-FFF2-40B4-BE49-F238E27FC236}">
                <a16:creationId xmlns:a16="http://schemas.microsoft.com/office/drawing/2014/main" id="{6BA506F7-F0D8-28CA-D775-3D8702D78DCC}"/>
              </a:ext>
            </a:extLst>
          </p:cNvPr>
          <p:cNvSpPr txBox="1"/>
          <p:nvPr/>
        </p:nvSpPr>
        <p:spPr>
          <a:xfrm>
            <a:off x="7568170" y="6591714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Since 2002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on the market</a:t>
            </a:r>
            <a:endParaRPr/>
          </a:p>
        </p:txBody>
      </p:sp>
      <p:sp>
        <p:nvSpPr>
          <p:cNvPr id="13" name="Google Shape;523;g291082dc498_0_410">
            <a:extLst>
              <a:ext uri="{FF2B5EF4-FFF2-40B4-BE49-F238E27FC236}">
                <a16:creationId xmlns:a16="http://schemas.microsoft.com/office/drawing/2014/main" id="{4F6F2050-ECAA-57FE-B945-74DE8AA3325B}"/>
              </a:ext>
            </a:extLst>
          </p:cNvPr>
          <p:cNvSpPr txBox="1"/>
          <p:nvPr/>
        </p:nvSpPr>
        <p:spPr>
          <a:xfrm>
            <a:off x="9306729" y="6585497"/>
            <a:ext cx="156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21 years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 Cybersecurity</a:t>
            </a:r>
            <a:endParaRPr/>
          </a:p>
        </p:txBody>
      </p:sp>
      <p:sp>
        <p:nvSpPr>
          <p:cNvPr id="14" name="Google Shape;524;g291082dc498_0_410">
            <a:extLst>
              <a:ext uri="{FF2B5EF4-FFF2-40B4-BE49-F238E27FC236}">
                <a16:creationId xmlns:a16="http://schemas.microsoft.com/office/drawing/2014/main" id="{CE152D81-87F7-49E4-6CFB-EAF48A9149A7}"/>
              </a:ext>
            </a:extLst>
          </p:cNvPr>
          <p:cNvSpPr txBox="1"/>
          <p:nvPr/>
        </p:nvSpPr>
        <p:spPr>
          <a:xfrm>
            <a:off x="10992270" y="6588606"/>
            <a:ext cx="971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400+ </a:t>
            </a:r>
            <a:r>
              <a:rPr lang="en-US" sz="8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employees</a:t>
            </a:r>
            <a:endParaRPr/>
          </a:p>
        </p:txBody>
      </p:sp>
      <p:cxnSp>
        <p:nvCxnSpPr>
          <p:cNvPr id="15" name="Google Shape;525;g291082dc498_0_410">
            <a:extLst>
              <a:ext uri="{FF2B5EF4-FFF2-40B4-BE49-F238E27FC236}">
                <a16:creationId xmlns:a16="http://schemas.microsoft.com/office/drawing/2014/main" id="{2D294745-6403-C1C4-8A3C-438E9F5FD1A1}"/>
              </a:ext>
            </a:extLst>
          </p:cNvPr>
          <p:cNvCxnSpPr/>
          <p:nvPr/>
        </p:nvCxnSpPr>
        <p:spPr>
          <a:xfrm rot="10800000">
            <a:off x="9115441" y="6600477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526;g291082dc498_0_410">
            <a:extLst>
              <a:ext uri="{FF2B5EF4-FFF2-40B4-BE49-F238E27FC236}">
                <a16:creationId xmlns:a16="http://schemas.microsoft.com/office/drawing/2014/main" id="{8BE57070-4C15-14A3-2E96-8FFCBDC40714}"/>
              </a:ext>
            </a:extLst>
          </p:cNvPr>
          <p:cNvCxnSpPr/>
          <p:nvPr/>
        </p:nvCxnSpPr>
        <p:spPr>
          <a:xfrm rot="10800000">
            <a:off x="10817146" y="6584929"/>
            <a:ext cx="0" cy="185400"/>
          </a:xfrm>
          <a:prstGeom prst="straightConnector1">
            <a:avLst/>
          </a:prstGeom>
          <a:noFill/>
          <a:ln w="12700" cap="flat" cmpd="sng">
            <a:solidFill>
              <a:srgbClr val="F15E1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528;g291082dc498_0_410">
            <a:extLst>
              <a:ext uri="{FF2B5EF4-FFF2-40B4-BE49-F238E27FC236}">
                <a16:creationId xmlns:a16="http://schemas.microsoft.com/office/drawing/2014/main" id="{160E77EF-71C0-A82D-75BA-33902D6C56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3874" y="-36"/>
            <a:ext cx="3978126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37;g291082dc498_0_410">
            <a:extLst>
              <a:ext uri="{FF2B5EF4-FFF2-40B4-BE49-F238E27FC236}">
                <a16:creationId xmlns:a16="http://schemas.microsoft.com/office/drawing/2014/main" id="{45563397-2D9F-F0A3-EAFF-F70376853926}"/>
              </a:ext>
            </a:extLst>
          </p:cNvPr>
          <p:cNvSpPr/>
          <p:nvPr/>
        </p:nvSpPr>
        <p:spPr>
          <a:xfrm>
            <a:off x="683581" y="1350402"/>
            <a:ext cx="552978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5887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typical responsibility schemes: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" name="Google Shape;538;g291082dc498_0_410">
            <a:extLst>
              <a:ext uri="{FF2B5EF4-FFF2-40B4-BE49-F238E27FC236}">
                <a16:creationId xmlns:a16="http://schemas.microsoft.com/office/drawing/2014/main" id="{4F407881-0883-BFEF-7126-F7D080F30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934419"/>
              </p:ext>
            </p:extLst>
          </p:nvPr>
        </p:nvGraphicFramePr>
        <p:xfrm>
          <a:off x="833834" y="1895429"/>
          <a:ext cx="6321709" cy="1076371"/>
        </p:xfrm>
        <a:graphic>
          <a:graphicData uri="http://schemas.openxmlformats.org/drawingml/2006/table">
            <a:tbl>
              <a:tblPr firstRow="1" bandRow="1">
                <a:tableStyleId>{2D410D7B-20DB-43D4-99DB-D6A589295895}</a:tableStyleId>
              </a:tblPr>
              <a:tblGrid>
                <a:gridCol w="600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6371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</a:rPr>
                        <a:t>Full-Cycle Product Development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</a:rPr>
                        <a:t>Development of Product Components/Modules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</a:rPr>
                        <a:t>Team Augmentation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96862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endParaRPr 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" name="Google Shape;820;g291082dc498_0_528">
            <a:extLst>
              <a:ext uri="{FF2B5EF4-FFF2-40B4-BE49-F238E27FC236}">
                <a16:creationId xmlns:a16="http://schemas.microsoft.com/office/drawing/2014/main" id="{DA64458F-86B6-5E7A-146F-FF718A94546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998"/>
          <a:stretch/>
        </p:blipFill>
        <p:spPr>
          <a:xfrm>
            <a:off x="8213874" y="0"/>
            <a:ext cx="3978126" cy="654501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822;g291082dc498_0_528">
            <a:extLst>
              <a:ext uri="{FF2B5EF4-FFF2-40B4-BE49-F238E27FC236}">
                <a16:creationId xmlns:a16="http://schemas.microsoft.com/office/drawing/2014/main" id="{4D0DE6E5-5A17-9AA3-4E97-1F6A4D50671A}"/>
              </a:ext>
            </a:extLst>
          </p:cNvPr>
          <p:cNvSpPr/>
          <p:nvPr/>
        </p:nvSpPr>
        <p:spPr>
          <a:xfrm>
            <a:off x="8488575" y="838200"/>
            <a:ext cx="3322500" cy="2133600"/>
          </a:xfrm>
          <a:prstGeom prst="rect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823;g291082dc498_0_528">
            <a:extLst>
              <a:ext uri="{FF2B5EF4-FFF2-40B4-BE49-F238E27FC236}">
                <a16:creationId xmlns:a16="http://schemas.microsoft.com/office/drawing/2014/main" id="{102250A4-F3EB-41E3-2434-EB6D16D07AE7}"/>
              </a:ext>
            </a:extLst>
          </p:cNvPr>
          <p:cNvSpPr txBox="1"/>
          <p:nvPr/>
        </p:nvSpPr>
        <p:spPr>
          <a:xfrm>
            <a:off x="8700655" y="1633408"/>
            <a:ext cx="2881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USA, Canada, UK, France, South Korea, India, UAE, Germany, Spain, Sweden</a:t>
            </a:r>
            <a:endParaRPr sz="12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824;g291082dc498_0_528">
            <a:extLst>
              <a:ext uri="{FF2B5EF4-FFF2-40B4-BE49-F238E27FC236}">
                <a16:creationId xmlns:a16="http://schemas.microsoft.com/office/drawing/2014/main" id="{750962CF-8002-67C5-6C06-36048760F925}"/>
              </a:ext>
            </a:extLst>
          </p:cNvPr>
          <p:cNvSpPr txBox="1"/>
          <p:nvPr/>
        </p:nvSpPr>
        <p:spPr>
          <a:xfrm>
            <a:off x="8700655" y="1022205"/>
            <a:ext cx="196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D3D3D"/>
                </a:solidFill>
                <a:latin typeface="Exo 2"/>
                <a:ea typeface="Exo 2"/>
                <a:cs typeface="Exo 2"/>
                <a:sym typeface="Exo 2"/>
              </a:rPr>
              <a:t>Locations</a:t>
            </a:r>
            <a:endParaRPr sz="2000" b="1" i="0" u="none" strike="noStrike" cap="none">
              <a:solidFill>
                <a:srgbClr val="3D3D3D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" name="Google Shape;825;g291082dc498_0_528">
            <a:extLst>
              <a:ext uri="{FF2B5EF4-FFF2-40B4-BE49-F238E27FC236}">
                <a16:creationId xmlns:a16="http://schemas.microsoft.com/office/drawing/2014/main" id="{D111F06C-7F9B-67C4-0F7D-06D79F049AE6}"/>
              </a:ext>
            </a:extLst>
          </p:cNvPr>
          <p:cNvSpPr/>
          <p:nvPr/>
        </p:nvSpPr>
        <p:spPr>
          <a:xfrm>
            <a:off x="8467894" y="3836982"/>
            <a:ext cx="3343200" cy="2106600"/>
          </a:xfrm>
          <a:prstGeom prst="rect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826;g291082dc498_0_528">
            <a:extLst>
              <a:ext uri="{FF2B5EF4-FFF2-40B4-BE49-F238E27FC236}">
                <a16:creationId xmlns:a16="http://schemas.microsoft.com/office/drawing/2014/main" id="{61A9414A-DE44-6DBF-1079-BFD3328008CA}"/>
              </a:ext>
            </a:extLst>
          </p:cNvPr>
          <p:cNvSpPr txBox="1"/>
          <p:nvPr/>
        </p:nvSpPr>
        <p:spPr>
          <a:xfrm>
            <a:off x="8700655" y="4642973"/>
            <a:ext cx="2881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From 3 people startups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to 100’000 people enterprises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827;g291082dc498_0_528">
            <a:extLst>
              <a:ext uri="{FF2B5EF4-FFF2-40B4-BE49-F238E27FC236}">
                <a16:creationId xmlns:a16="http://schemas.microsoft.com/office/drawing/2014/main" id="{9EE4D8A6-ADED-4366-A3BC-A5C161497CA4}"/>
              </a:ext>
            </a:extLst>
          </p:cNvPr>
          <p:cNvSpPr txBox="1"/>
          <p:nvPr/>
        </p:nvSpPr>
        <p:spPr>
          <a:xfrm>
            <a:off x="8700655" y="4031770"/>
            <a:ext cx="196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D3D3D"/>
                </a:solidFill>
                <a:latin typeface="Exo 2"/>
                <a:ea typeface="Exo 2"/>
                <a:cs typeface="Exo 2"/>
                <a:sym typeface="Exo 2"/>
              </a:rPr>
              <a:t>Sizes</a:t>
            </a:r>
            <a:endParaRPr sz="2000" b="1" i="0" u="none" strike="noStrike" cap="none">
              <a:solidFill>
                <a:srgbClr val="3D3D3D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" name="Google Shape;828;g291082dc498_0_528">
            <a:extLst>
              <a:ext uri="{FF2B5EF4-FFF2-40B4-BE49-F238E27FC236}">
                <a16:creationId xmlns:a16="http://schemas.microsoft.com/office/drawing/2014/main" id="{50877775-9D49-39FE-E950-E37BCED75464}"/>
              </a:ext>
            </a:extLst>
          </p:cNvPr>
          <p:cNvSpPr/>
          <p:nvPr/>
        </p:nvSpPr>
        <p:spPr>
          <a:xfrm>
            <a:off x="8452199" y="906536"/>
            <a:ext cx="91800" cy="623700"/>
          </a:xfrm>
          <a:prstGeom prst="rect">
            <a:avLst/>
          </a:prstGeom>
          <a:solidFill>
            <a:srgbClr val="F263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829;g291082dc498_0_528">
            <a:extLst>
              <a:ext uri="{FF2B5EF4-FFF2-40B4-BE49-F238E27FC236}">
                <a16:creationId xmlns:a16="http://schemas.microsoft.com/office/drawing/2014/main" id="{70B22E00-FCA1-3ED0-4CF7-DA92D1D5F530}"/>
              </a:ext>
            </a:extLst>
          </p:cNvPr>
          <p:cNvSpPr/>
          <p:nvPr/>
        </p:nvSpPr>
        <p:spPr>
          <a:xfrm>
            <a:off x="8442627" y="3920025"/>
            <a:ext cx="91800" cy="6237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537;g291082dc498_0_410">
            <a:extLst>
              <a:ext uri="{FF2B5EF4-FFF2-40B4-BE49-F238E27FC236}">
                <a16:creationId xmlns:a16="http://schemas.microsoft.com/office/drawing/2014/main" id="{D707BC0D-18FF-FA9C-DE24-E8084456F627}"/>
              </a:ext>
            </a:extLst>
          </p:cNvPr>
          <p:cNvSpPr/>
          <p:nvPr/>
        </p:nvSpPr>
        <p:spPr>
          <a:xfrm>
            <a:off x="683581" y="3298888"/>
            <a:ext cx="552978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5887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 customers: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" name="Google Shape;538;g291082dc498_0_410">
            <a:extLst>
              <a:ext uri="{FF2B5EF4-FFF2-40B4-BE49-F238E27FC236}">
                <a16:creationId xmlns:a16="http://schemas.microsoft.com/office/drawing/2014/main" id="{53869374-3C32-0BC9-B03D-6E9C00643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911992"/>
              </p:ext>
            </p:extLst>
          </p:nvPr>
        </p:nvGraphicFramePr>
        <p:xfrm>
          <a:off x="833834" y="3843915"/>
          <a:ext cx="6321709" cy="1658567"/>
        </p:xfrm>
        <a:graphic>
          <a:graphicData uri="http://schemas.openxmlformats.org/drawingml/2006/table">
            <a:tbl>
              <a:tblPr firstRow="1" bandRow="1">
                <a:tableStyleId>{2D410D7B-20DB-43D4-99DB-D6A589295895}</a:tableStyleId>
              </a:tblPr>
              <a:tblGrid>
                <a:gridCol w="600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6371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</a:rPr>
                        <a:t>Dell Inc. (US, 100’000 employees, enterprise software) – Registered Vendor status since 2013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</a:rPr>
                        <a:t>Logmein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</a:rPr>
                        <a:t> (US, 2500+ employees public company, SaaS and on-premise)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</a:rPr>
                        <a:t>Logentries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</a:rPr>
                        <a:t> (now Rapid7) (US, 30+ employees startup, SaaS)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500"/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</a:rPr>
                        <a:t>Airtame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</a:rPr>
                        <a:t> (Sweden, hardware startup)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1112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500"/>
                        <a:buFont typeface="Arial" panose="020B0604020202020204" pitchFamily="34" charset="0"/>
                        <a:buNone/>
                      </a:pPr>
                      <a:endParaRPr lang="en-US" sz="14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5988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4">
      <a:dk1>
        <a:srgbClr val="3D3D3D"/>
      </a:dk1>
      <a:lt1>
        <a:srgbClr val="FFFFFF"/>
      </a:lt1>
      <a:dk2>
        <a:srgbClr val="202020"/>
      </a:dk2>
      <a:lt2>
        <a:srgbClr val="EBEBEB"/>
      </a:lt2>
      <a:accent1>
        <a:srgbClr val="006838"/>
      </a:accent1>
      <a:accent2>
        <a:srgbClr val="F26322"/>
      </a:accent2>
      <a:accent3>
        <a:srgbClr val="009345"/>
      </a:accent3>
      <a:accent4>
        <a:srgbClr val="F6921E"/>
      </a:accent4>
      <a:accent5>
        <a:srgbClr val="8DC63F"/>
      </a:accent5>
      <a:accent6>
        <a:srgbClr val="FAAF40"/>
      </a:accent6>
      <a:hlink>
        <a:srgbClr val="40986E"/>
      </a:hlink>
      <a:folHlink>
        <a:srgbClr val="40986E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F3F455CE-7853-44AF-B68D-00E5710DCE61}" vid="{E138256A-9D7C-4AFE-8C3E-9A2E086D19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8CA333A6B6340AE3CB76F60B08EBC" ma:contentTypeVersion="17" ma:contentTypeDescription="Create a new document." ma:contentTypeScope="" ma:versionID="8139f29bd61eecfe8521f5f9e8aa88fb">
  <xsd:schema xmlns:xsd="http://www.w3.org/2001/XMLSchema" xmlns:xs="http://www.w3.org/2001/XMLSchema" xmlns:p="http://schemas.microsoft.com/office/2006/metadata/properties" xmlns:ns2="05b8677a-315d-4fbe-9362-02772f8d921e" xmlns:ns3="72594895-1e0e-407b-aa0d-a842720ca4a6" targetNamespace="http://schemas.microsoft.com/office/2006/metadata/properties" ma:root="true" ma:fieldsID="2701181d41f406f37d66e9acf77ded56" ns2:_="" ns3:_="">
    <xsd:import namespace="05b8677a-315d-4fbe-9362-02772f8d921e"/>
    <xsd:import namespace="72594895-1e0e-407b-aa0d-a842720ca4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b8677a-315d-4fbe-9362-02772f8d92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3d5c8c8-7579-4dad-851e-7936423527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594895-1e0e-407b-aa0d-a842720ca4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24dcc20-da6e-4395-b72a-a828677c13dc}" ma:internalName="TaxCatchAll" ma:showField="CatchAllData" ma:web="72594895-1e0e-407b-aa0d-a842720ca4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2594895-1e0e-407b-aa0d-a842720ca4a6" xsi:nil="true"/>
    <lcf76f155ced4ddcb4097134ff3c332f xmlns="05b8677a-315d-4fbe-9362-02772f8d921e">
      <Terms xmlns="http://schemas.microsoft.com/office/infopath/2007/PartnerControls"/>
    </lcf76f155ced4ddcb4097134ff3c332f>
    <SharedWithUsers xmlns="72594895-1e0e-407b-aa0d-a842720ca4a6">
      <UserInfo>
        <DisplayName>Vadim Nevidomy</DisplayName>
        <AccountId>150</AccountId>
        <AccountType/>
      </UserInfo>
      <UserInfo>
        <DisplayName>Vitaliy Panasyuk</DisplayName>
        <AccountId>152</AccountId>
        <AccountType/>
      </UserInfo>
      <UserInfo>
        <DisplayName>Anton Yakovlev</DisplayName>
        <AccountId>102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0F5FAA4-755D-490F-82A9-A5DEF9D66A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B0E5E4-4956-4E62-9CC3-77ADA0B526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b8677a-315d-4fbe-9362-02772f8d921e"/>
    <ds:schemaRef ds:uri="72594895-1e0e-407b-aa0d-a842720ca4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D471A6-C704-4DDD-9FA3-340786DAA294}">
  <ds:schemaRefs>
    <ds:schemaRef ds:uri="http://purl.org/dc/dcmitype/"/>
    <ds:schemaRef ds:uri="05b8677a-315d-4fbe-9362-02772f8d921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2594895-1e0e-407b-aa0d-a842720ca4a6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899</TotalTime>
  <Words>1154</Words>
  <Application>Microsoft Office PowerPoint</Application>
  <PresentationFormat>Widescreen</PresentationFormat>
  <Paragraphs>242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Тема1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Zhiltsova</dc:creator>
  <cp:lastModifiedBy>Julia Sessa</cp:lastModifiedBy>
  <cp:revision>76</cp:revision>
  <dcterms:created xsi:type="dcterms:W3CDTF">2010-08-09T11:03:54Z</dcterms:created>
  <dcterms:modified xsi:type="dcterms:W3CDTF">2024-04-10T12:51:53Z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0x010100E4E8CA333A6B6340AE3CB76F60B08EBC</vt:lpwstr>
  </property>
  <property fmtid="{D5CDD505-2E9C-101B-9397-08002B2CF9AE}" pid="3" name="MediaServiceImageTags">
    <vt:lpwstr/>
  </property>
</Properties>
</file>